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7" r:id="rId3"/>
    <p:sldId id="257" r:id="rId4"/>
    <p:sldId id="259" r:id="rId5"/>
    <p:sldId id="269" r:id="rId6"/>
    <p:sldId id="274" r:id="rId7"/>
    <p:sldId id="275" r:id="rId8"/>
    <p:sldId id="260" r:id="rId9"/>
    <p:sldId id="272" r:id="rId10"/>
    <p:sldId id="277" r:id="rId11"/>
    <p:sldId id="261" r:id="rId12"/>
    <p:sldId id="278" r:id="rId13"/>
    <p:sldId id="279" r:id="rId14"/>
    <p:sldId id="268" r:id="rId15"/>
    <p:sldId id="281" r:id="rId16"/>
    <p:sldId id="265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EAED8-68C0-4558-8DCB-7824DAD53F6D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CDF90-BA0B-4190-9653-9EE3AB781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CDF90-BA0B-4190-9653-9EE3AB7812C7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CDF90-BA0B-4190-9653-9EE3AB7812C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CDF90-BA0B-4190-9653-9EE3AB7812C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CDF90-BA0B-4190-9653-9EE3AB7812C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CDF90-BA0B-4190-9653-9EE3AB7812C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CDF90-BA0B-4190-9653-9EE3AB7812C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CDF90-BA0B-4190-9653-9EE3AB7812C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7C84B-9DDB-42DE-A05B-A806AA4CD153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2753-D14F-4722-9874-C411DF5A09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7C84B-9DDB-42DE-A05B-A806AA4CD153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2753-D14F-4722-9874-C411DF5A09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7C84B-9DDB-42DE-A05B-A806AA4CD153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2753-D14F-4722-9874-C411DF5A09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7C84B-9DDB-42DE-A05B-A806AA4CD153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2753-D14F-4722-9874-C411DF5A09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7C84B-9DDB-42DE-A05B-A806AA4CD153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2753-D14F-4722-9874-C411DF5A09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7C84B-9DDB-42DE-A05B-A806AA4CD153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2753-D14F-4722-9874-C411DF5A09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7C84B-9DDB-42DE-A05B-A806AA4CD153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2753-D14F-4722-9874-C411DF5A09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7C84B-9DDB-42DE-A05B-A806AA4CD153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2753-D14F-4722-9874-C411DF5A09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7C84B-9DDB-42DE-A05B-A806AA4CD153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2753-D14F-4722-9874-C411DF5A09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7C84B-9DDB-42DE-A05B-A806AA4CD153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2753-D14F-4722-9874-C411DF5A09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7C84B-9DDB-42DE-A05B-A806AA4CD153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2753-D14F-4722-9874-C411DF5A09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7C84B-9DDB-42DE-A05B-A806AA4CD153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C2753-D14F-4722-9874-C411DF5A09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ache.gawker.com/assets/images/gawker/2010/10/shutterstock_419563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150" y="0"/>
            <a:ext cx="915315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572000"/>
            <a:ext cx="9144000" cy="762000"/>
          </a:xfrm>
          <a:solidFill>
            <a:schemeClr val="lt1">
              <a:alpha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en-US" sz="6600" b="1" dirty="0" smtClean="0"/>
              <a:t>SISTEM PEMILU</a:t>
            </a:r>
            <a:endParaRPr lang="en-US" sz="6600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21032437">
            <a:off x="145474" y="4655130"/>
            <a:ext cx="3352800" cy="609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ILMU POLITIK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igital-photography-school.com/wp-content/uploads/2008/10/poverty-11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257800"/>
          </a:xfrm>
          <a:solidFill>
            <a:schemeClr val="tx1">
              <a:alpha val="69000"/>
            </a:schemeClr>
          </a:solidFill>
        </p:spPr>
        <p:txBody>
          <a:bodyPr>
            <a:normAutofit lnSpcReduction="10000"/>
          </a:bodyPr>
          <a:lstStyle/>
          <a:p>
            <a:r>
              <a:rPr lang="id-ID" b="1" dirty="0" smtClean="0">
                <a:solidFill>
                  <a:srgbClr val="FFFF00"/>
                </a:solidFill>
              </a:rPr>
              <a:t>Mendorong terjadinya fragmentasi parpol </a:t>
            </a:r>
            <a:r>
              <a:rPr lang="id-ID" dirty="0" smtClean="0">
                <a:solidFill>
                  <a:schemeClr val="bg1"/>
                </a:solidFill>
              </a:rPr>
              <a:t>scr kuantitas shgg cenderung mengutamakan kepentingan politik masing-masing bahkan hingga kepentingan di tingkat individu aktor politik</a:t>
            </a:r>
          </a:p>
          <a:p>
            <a:r>
              <a:rPr lang="id-ID" b="1" dirty="0" smtClean="0">
                <a:solidFill>
                  <a:srgbClr val="FFFF00"/>
                </a:solidFill>
              </a:rPr>
              <a:t>Sulit menciptakan parpol dgn kursi mayoritas di parlemen</a:t>
            </a:r>
            <a:r>
              <a:rPr lang="id-ID" dirty="0" smtClean="0">
                <a:solidFill>
                  <a:srgbClr val="FFFF00"/>
                </a:solidFill>
              </a:rPr>
              <a:t> </a:t>
            </a:r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 memicu kegaduhan &amp; instabilitas politik</a:t>
            </a:r>
          </a:p>
          <a:p>
            <a:r>
              <a:rPr lang="id-ID" b="1" dirty="0" smtClean="0">
                <a:solidFill>
                  <a:srgbClr val="FFFF00"/>
                </a:solidFill>
                <a:sym typeface="Wingdings" pitchFamily="2" charset="2"/>
              </a:rPr>
              <a:t>Wakil rakyat bekerja utk Parpol bukan utk konstituen </a:t>
            </a:r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 bahkan utk proporsional tertutup wakil rakyat cenderung mengabdi pada elit pimpinan parpol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28600"/>
            <a:ext cx="9144000" cy="792162"/>
          </a:xfrm>
          <a:prstGeom prst="rect">
            <a:avLst/>
          </a:prstGeom>
          <a:solidFill>
            <a:schemeClr val="dk1">
              <a:alpha val="69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KEKURANGAN</a:t>
            </a:r>
            <a:r>
              <a:rPr kumimoji="0" lang="id-ID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SISTEM PROPORSIONAL</a:t>
            </a:r>
            <a:endParaRPr kumimoji="0" lang="id-ID" sz="4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0" name="Picture 10" descr="http://a4.l3-images.myspacecdn.com/profile01/124/f37062755f71490998232f60747e583b/p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685800"/>
          </a:xfrm>
          <a:solidFill>
            <a:schemeClr val="dk1">
              <a:alpha val="69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CONTOH</a:t>
            </a:r>
            <a:r>
              <a:rPr lang="en-US" sz="4800" b="1" dirty="0" smtClean="0">
                <a:solidFill>
                  <a:srgbClr val="FF0000"/>
                </a:solidFill>
              </a:rPr>
              <a:t> </a:t>
            </a:r>
            <a:r>
              <a:rPr lang="en-US" sz="4800" b="1" dirty="0" smtClean="0">
                <a:solidFill>
                  <a:srgbClr val="FFFF00"/>
                </a:solidFill>
              </a:rPr>
              <a:t>PENGHITUNGAN SUARA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648200"/>
          </a:xfrm>
          <a:solidFill>
            <a:srgbClr val="00206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id-ID" sz="4000" dirty="0" smtClean="0"/>
              <a:t>Suatu negara terdiri dari </a:t>
            </a:r>
            <a:r>
              <a:rPr lang="id-ID" sz="4000" b="1" dirty="0" smtClean="0">
                <a:solidFill>
                  <a:srgbClr val="FF0000"/>
                </a:solidFill>
              </a:rPr>
              <a:t>100.000 orang </a:t>
            </a:r>
            <a:r>
              <a:rPr lang="id-ID" sz="4000" dirty="0" smtClean="0"/>
              <a:t>yg memiliki hak pilih</a:t>
            </a:r>
          </a:p>
          <a:p>
            <a:r>
              <a:rPr lang="id-ID" sz="4000" dirty="0" smtClean="0"/>
              <a:t>Kemudian terdapat </a:t>
            </a:r>
            <a:r>
              <a:rPr lang="id-ID" sz="4000" b="1" dirty="0" smtClean="0">
                <a:solidFill>
                  <a:srgbClr val="FF0000"/>
                </a:solidFill>
              </a:rPr>
              <a:t>3 partai politik</a:t>
            </a:r>
            <a:r>
              <a:rPr lang="id-ID" sz="4000" dirty="0" smtClean="0"/>
              <a:t> yg bersaing yaitu Partai A, Partai B dan Partai C</a:t>
            </a:r>
          </a:p>
          <a:p>
            <a:r>
              <a:rPr lang="id-ID" sz="4000" dirty="0" smtClean="0"/>
              <a:t>Jumlah Kursi di Parlemen yang diperebutkan adalah sebanyak </a:t>
            </a:r>
            <a:r>
              <a:rPr lang="id-ID" sz="4000" b="1" dirty="0" smtClean="0">
                <a:solidFill>
                  <a:srgbClr val="FF0000"/>
                </a:solidFill>
              </a:rPr>
              <a:t>100 kursi</a:t>
            </a:r>
          </a:p>
        </p:txBody>
      </p:sp>
      <p:sp>
        <p:nvSpPr>
          <p:cNvPr id="25602" name="AutoShape 2" descr="http://www.marie-antoinette.info/wp-content/uploads/French%20Revolution%20Vote%20By%20Ord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4" name="AutoShape 4" descr="http://www.marie-antoinette.info/wp-content/uploads/French%20Revolution%20Vote%20By%20Ord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6" name="AutoShape 6" descr="http://www.marie-antoinette.info/wp-content/uploads/French%20Revolution%20Vote%20By%20Ord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8" name="AutoShape 8" descr="http://www.marie-antoinette.info/wp-content/uploads/French%20Revolution%20Votin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eviantart.com/download/150870903/Red_Revolution_by_DigitalismIsMyCau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92730"/>
            <a:ext cx="9144000" cy="609600"/>
          </a:xfrm>
          <a:solidFill>
            <a:srgbClr val="FF0000">
              <a:alpha val="72000"/>
            </a:srgbClr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id-ID" b="1" dirty="0" smtClean="0"/>
              <a:t>JIKA MENGGUNAKAN </a:t>
            </a:r>
            <a:r>
              <a:rPr lang="id-ID" b="1" dirty="0" smtClean="0">
                <a:solidFill>
                  <a:schemeClr val="bg1"/>
                </a:solidFill>
              </a:rPr>
              <a:t>SISTEM DISTRIK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69474"/>
            <a:ext cx="9144000" cy="4191000"/>
          </a:xfrm>
          <a:solidFill>
            <a:schemeClr val="tx1">
              <a:alpha val="79000"/>
            </a:schemeClr>
          </a:solidFill>
        </p:spPr>
        <p:txBody>
          <a:bodyPr>
            <a:no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id-ID" dirty="0" smtClean="0">
                <a:solidFill>
                  <a:schemeClr val="bg1"/>
                </a:solidFill>
              </a:rPr>
              <a:t>Negara tersebut dibagi ke dalam 100 distrik pemilihan </a:t>
            </a:r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id-ID" dirty="0" smtClean="0">
                <a:solidFill>
                  <a:schemeClr val="bg1"/>
                </a:solidFill>
              </a:rPr>
              <a:t>Masing-masing daerah pemilihan terdiri dari 1.000 pemilih.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id-ID" dirty="0" smtClean="0">
                <a:solidFill>
                  <a:schemeClr val="bg1"/>
                </a:solidFill>
              </a:rPr>
              <a:t>Setiap distrik</a:t>
            </a:r>
            <a:r>
              <a:rPr lang="en-US" dirty="0" smtClean="0">
                <a:solidFill>
                  <a:schemeClr val="bg1"/>
                </a:solidFill>
              </a:rPr>
              <a:t> pemilihan hanya mengirimkan satu partai utk mengisi 1 kursi di parlemen berdasarkan suara yg terbanyak</a:t>
            </a:r>
            <a:endParaRPr lang="id-ID" dirty="0" smtClean="0">
              <a:solidFill>
                <a:schemeClr val="bg1"/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id-ID" dirty="0" smtClean="0">
                <a:solidFill>
                  <a:schemeClr val="bg1"/>
                </a:solidFill>
              </a:rPr>
              <a:t>Misalnya partai A pada satu distrik mendapat suara 501 suara kemudian Partai B mendapat suara 499 suara dan Partai C sama sekali tidak mendapat suara maka Partai A yg berhak utk mengirimkan 1 orang wakilnya di Parlemen sedangkan suara Partai B dianggap hilang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bbc.co.uk/iplayer/images/episode/p0038x9t_640_360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639762"/>
          </a:xfr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id-ID" sz="3600" b="1" dirty="0" smtClean="0">
                <a:solidFill>
                  <a:schemeClr val="bg1"/>
                </a:solidFill>
              </a:rPr>
              <a:t>JIKA MENGGUNAKAN</a:t>
            </a:r>
            <a:r>
              <a:rPr lang="id-ID" sz="3600" b="1" dirty="0" smtClean="0">
                <a:solidFill>
                  <a:srgbClr val="002060"/>
                </a:solidFill>
              </a:rPr>
              <a:t> </a:t>
            </a:r>
            <a:r>
              <a:rPr lang="id-ID" sz="3600" b="1" dirty="0" smtClean="0">
                <a:solidFill>
                  <a:srgbClr val="FFFF00"/>
                </a:solidFill>
              </a:rPr>
              <a:t>SISTEM PROPOSIONAL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4343400"/>
          </a:xfrm>
          <a:solidFill>
            <a:srgbClr val="002060">
              <a:alpha val="86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id-ID" sz="3200" dirty="0" smtClean="0">
                <a:solidFill>
                  <a:schemeClr val="bg1"/>
                </a:solidFill>
              </a:rPr>
              <a:t>Tidak ada pembagian wilayah (distrik) pemilihan semua dihitung sebagai satu kesatuan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id-ID" sz="3200" dirty="0" smtClean="0">
                <a:solidFill>
                  <a:schemeClr val="bg1"/>
                </a:solidFill>
              </a:rPr>
              <a:t>Misalnya Partai A mendapat </a:t>
            </a:r>
            <a:r>
              <a:rPr lang="en-US" sz="3200" dirty="0" smtClean="0">
                <a:solidFill>
                  <a:schemeClr val="bg1"/>
                </a:solidFill>
              </a:rPr>
              <a:t>60% </a:t>
            </a:r>
            <a:r>
              <a:rPr lang="id-ID" sz="3200" dirty="0" smtClean="0">
                <a:solidFill>
                  <a:schemeClr val="bg1"/>
                </a:solidFill>
              </a:rPr>
              <a:t>suara dari seluruh pemilih kemudian  Partai B mendapat 30% suara dan Partai C mendapat 10% </a:t>
            </a:r>
            <a:r>
              <a:rPr lang="en-US" sz="3200" dirty="0" smtClean="0">
                <a:solidFill>
                  <a:schemeClr val="bg1"/>
                </a:solidFill>
              </a:rPr>
              <a:t>suara</a:t>
            </a:r>
            <a:r>
              <a:rPr lang="id-ID" sz="3200" dirty="0" smtClean="0">
                <a:solidFill>
                  <a:schemeClr val="bg1"/>
                </a:solidFill>
              </a:rPr>
              <a:t>, maka Partai A berhak untuk mendapatkan 60 kursi di Parlemen, kemudian Partai B mendapat 30 kursi dan Partai C 10 kursi sehingga tidak ada suara yg hilang</a:t>
            </a:r>
            <a:r>
              <a:rPr lang="en-US" sz="3200" dirty="0" smtClean="0">
                <a:solidFill>
                  <a:schemeClr val="bg1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1.bp.blogspot.com/-nCx2gSFlhPo/TcoiTVoR_3I/AAAAAAAAABk/bdGXYyNQ6TQ/s1600/Africa_pobreza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1">
                <a:tint val="45000"/>
                <a:satMod val="400000"/>
              </a:schemeClr>
            </a:duotone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06582"/>
            <a:ext cx="9144000" cy="715962"/>
          </a:xfrm>
          <a:solidFill>
            <a:schemeClr val="dk1">
              <a:alpha val="63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id-ID" sz="4800" b="1" dirty="0" smtClean="0"/>
              <a:t>SISTEM </a:t>
            </a:r>
            <a:r>
              <a:rPr lang="id-ID" sz="4800" b="1" dirty="0" smtClean="0">
                <a:solidFill>
                  <a:srgbClr val="FF0000"/>
                </a:solidFill>
              </a:rPr>
              <a:t>GABUNGAN</a:t>
            </a:r>
            <a:endParaRPr lang="id-ID" sz="4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4495800"/>
          </a:xfrm>
          <a:solidFill>
            <a:schemeClr val="bg2">
              <a:lumMod val="25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id-ID" sz="4000" b="1" dirty="0" smtClean="0">
                <a:solidFill>
                  <a:srgbClr val="FFFF00"/>
                </a:solidFill>
              </a:rPr>
              <a:t>Penggunaan sistem distrik &amp; sistem proporsional secara bersamaan</a:t>
            </a:r>
          </a:p>
          <a:p>
            <a:pPr>
              <a:lnSpc>
                <a:spcPct val="120000"/>
              </a:lnSpc>
            </a:pPr>
            <a:r>
              <a:rPr lang="id-ID" sz="4000" dirty="0" smtClean="0"/>
              <a:t>Suatu negara dibagi ke dalam distrik tetapi </a:t>
            </a:r>
            <a:r>
              <a:rPr lang="id-ID" sz="4000" b="1" dirty="0" smtClean="0">
                <a:solidFill>
                  <a:srgbClr val="FFFF00"/>
                </a:solidFill>
              </a:rPr>
              <a:t>jumlah pembagiannya tidak begitu banyak </a:t>
            </a:r>
          </a:p>
          <a:p>
            <a:pPr>
              <a:lnSpc>
                <a:spcPct val="120000"/>
              </a:lnSpc>
            </a:pPr>
            <a:r>
              <a:rPr lang="id-ID" sz="4000" dirty="0" smtClean="0"/>
              <a:t>Untuk tetap menerapkan filosofi distrik maka digunakan </a:t>
            </a:r>
            <a:r>
              <a:rPr lang="id-ID" sz="3500" b="1" dirty="0" smtClean="0">
                <a:solidFill>
                  <a:srgbClr val="FFFF00"/>
                </a:solidFill>
              </a:rPr>
              <a:t>AMBANG BATAS PARLEMEN (PARLIAMENTARY THRESHOLD) </a:t>
            </a:r>
            <a:endParaRPr lang="id-ID" sz="40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phillips.blogs.com/photos/uncategorized/2007/11/10/1124founders.jpg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/>
          <a:stretch>
            <a:fillRect/>
          </a:stretch>
        </p:blipFill>
        <p:spPr bwMode="auto">
          <a:xfrm>
            <a:off x="0" y="-1"/>
            <a:ext cx="9144000" cy="683951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5029200"/>
          </a:xfrm>
          <a:solidFill>
            <a:srgbClr val="C00000">
              <a:alpha val="73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id-ID" dirty="0" smtClean="0"/>
              <a:t>Jika menggunakan sistem gabungan maka wilayah negara tsb dibagi ke dalam 10 distrik </a:t>
            </a:r>
            <a:r>
              <a:rPr lang="id-ID" dirty="0" smtClean="0">
                <a:sym typeface="Wingdings" pitchFamily="2" charset="2"/>
              </a:rPr>
              <a:t> masing-masing distrik terdiri dari 10.000 pemilih</a:t>
            </a:r>
            <a:r>
              <a:rPr lang="id-ID" dirty="0" smtClean="0"/>
              <a:t> </a:t>
            </a:r>
          </a:p>
          <a:p>
            <a:pPr>
              <a:lnSpc>
                <a:spcPct val="110000"/>
              </a:lnSpc>
            </a:pPr>
            <a:r>
              <a:rPr lang="id-ID" dirty="0" smtClean="0"/>
              <a:t>Setiap distrik memiliki jatah utk mengirimkan 10 wakil di Parlemen </a:t>
            </a:r>
          </a:p>
          <a:p>
            <a:pPr>
              <a:lnSpc>
                <a:spcPct val="110000"/>
              </a:lnSpc>
            </a:pPr>
            <a:r>
              <a:rPr lang="id-ID" dirty="0" smtClean="0"/>
              <a:t>Jika Partai A mendapat </a:t>
            </a:r>
            <a:r>
              <a:rPr lang="en-US" dirty="0" smtClean="0"/>
              <a:t>60% </a:t>
            </a:r>
            <a:r>
              <a:rPr lang="id-ID" dirty="0" smtClean="0"/>
              <a:t>suara pd suatu distrik,  Partai B mendapat 30% suara dan Partai C mendapat 10% </a:t>
            </a:r>
            <a:r>
              <a:rPr lang="en-US" dirty="0" smtClean="0"/>
              <a:t>suara</a:t>
            </a:r>
            <a:r>
              <a:rPr lang="id-ID" dirty="0" smtClean="0"/>
              <a:t>, maka Partai A mendapat jatah 6 kursi, kemudian Partai B mendapat jatah 3 kursi dan Partai C mendapat 1 kursi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498766"/>
            <a:ext cx="9144000" cy="639762"/>
          </a:xfrm>
          <a:solidFill>
            <a:srgbClr val="FFFF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id-ID" sz="4000" b="1" dirty="0" smtClean="0">
                <a:solidFill>
                  <a:schemeClr val="tx1"/>
                </a:solidFill>
              </a:rPr>
              <a:t>JIKA MENGGUNAKAN </a:t>
            </a:r>
            <a:r>
              <a:rPr lang="id-ID" sz="4000" b="1" dirty="0" smtClean="0">
                <a:solidFill>
                  <a:srgbClr val="FF0000"/>
                </a:solidFill>
              </a:rPr>
              <a:t>SISTEM GABUNGAN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C0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192256"/>
            <a:ext cx="9144000" cy="7921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BEBERAPA </a:t>
            </a:r>
            <a:r>
              <a:rPr lang="en-US" sz="5400" b="1" dirty="0" smtClean="0">
                <a:solidFill>
                  <a:schemeClr val="bg1"/>
                </a:solidFill>
              </a:rPr>
              <a:t>CATATAN</a:t>
            </a:r>
            <a:r>
              <a:rPr lang="id-ID" sz="5400" b="1" dirty="0" smtClean="0">
                <a:solidFill>
                  <a:schemeClr val="bg1"/>
                </a:solidFill>
              </a:rPr>
              <a:t> PENTING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126796"/>
            <a:ext cx="9144000" cy="5347856"/>
          </a:xfrm>
          <a:solidFill>
            <a:schemeClr val="tx1">
              <a:alpha val="77000"/>
            </a:schemeClr>
          </a:solidFill>
        </p:spPr>
        <p:txBody>
          <a:bodyPr anchor="t">
            <a:noAutofit/>
          </a:bodyPr>
          <a:lstStyle/>
          <a:p>
            <a:pPr>
              <a:lnSpc>
                <a:spcPct val="120000"/>
              </a:lnSpc>
            </a:pPr>
            <a:r>
              <a:rPr lang="id-ID" sz="2800" dirty="0" smtClean="0">
                <a:solidFill>
                  <a:schemeClr val="bg1"/>
                </a:solidFill>
              </a:rPr>
              <a:t>Untuk Pilpres tidak hanya menang jumlah tetapi juga </a:t>
            </a:r>
            <a:r>
              <a:rPr lang="id-ID" sz="2800" b="1" dirty="0" smtClean="0">
                <a:solidFill>
                  <a:srgbClr val="FFFF00"/>
                </a:solidFill>
              </a:rPr>
              <a:t>menang di beberapa wilayah </a:t>
            </a:r>
            <a:r>
              <a:rPr lang="id-ID" sz="2800" dirty="0" smtClean="0">
                <a:solidFill>
                  <a:schemeClr val="bg1"/>
                </a:solidFill>
                <a:sym typeface="Wingdings" pitchFamily="2" charset="2"/>
              </a:rPr>
              <a:t> mempertimbangkan sebaran jumlah penduduk di berbagai wilayah</a:t>
            </a:r>
          </a:p>
          <a:p>
            <a:pPr>
              <a:lnSpc>
                <a:spcPct val="120000"/>
              </a:lnSpc>
            </a:pPr>
            <a:r>
              <a:rPr lang="id-ID" sz="2800" dirty="0" smtClean="0">
                <a:solidFill>
                  <a:schemeClr val="bg1"/>
                </a:solidFill>
                <a:sym typeface="Wingdings" pitchFamily="2" charset="2"/>
              </a:rPr>
              <a:t>Penentuan jumlah putaran pemilu melalui </a:t>
            </a:r>
            <a:r>
              <a:rPr lang="id-ID" sz="2800" b="1" dirty="0" smtClean="0">
                <a:solidFill>
                  <a:srgbClr val="FFFF00"/>
                </a:solidFill>
                <a:sym typeface="Wingdings" pitchFamily="2" charset="2"/>
              </a:rPr>
              <a:t>MAYORITAS MUTLAK</a:t>
            </a:r>
          </a:p>
          <a:p>
            <a:pPr>
              <a:lnSpc>
                <a:spcPct val="120000"/>
              </a:lnSpc>
            </a:pPr>
            <a:r>
              <a:rPr lang="id-ID" sz="2800" dirty="0" smtClean="0">
                <a:solidFill>
                  <a:schemeClr val="bg1"/>
                </a:solidFill>
                <a:sym typeface="Wingdings" pitchFamily="2" charset="2"/>
              </a:rPr>
              <a:t>Saat ini di beberapa negara sdh dikembangkan aplikasi teknologi informasi yg seringkali disebut </a:t>
            </a:r>
            <a:r>
              <a:rPr lang="id-ID" sz="2800" b="1" dirty="0" smtClean="0">
                <a:solidFill>
                  <a:srgbClr val="FFFF00"/>
                </a:solidFill>
                <a:sym typeface="Wingdings" pitchFamily="2" charset="2"/>
              </a:rPr>
              <a:t>ELECTRONIC VOTE (E-VOTE)</a:t>
            </a:r>
            <a:r>
              <a:rPr lang="id-ID" sz="2800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id-ID" sz="2800" dirty="0" smtClean="0">
                <a:solidFill>
                  <a:schemeClr val="bg1"/>
                </a:solidFill>
                <a:sym typeface="Wingdings" pitchFamily="2" charset="2"/>
              </a:rPr>
              <a:t>dlm pemilu utk mempercepat proses </a:t>
            </a:r>
            <a:r>
              <a:rPr lang="id-ID" sz="2800" dirty="0" smtClean="0">
                <a:solidFill>
                  <a:schemeClr val="bg1"/>
                </a:solidFill>
                <a:sym typeface="Wingdings" pitchFamily="2" charset="2"/>
              </a:rPr>
              <a:t>penghitungan </a:t>
            </a:r>
            <a:r>
              <a:rPr lang="id-ID" sz="2800" dirty="0" smtClean="0">
                <a:solidFill>
                  <a:schemeClr val="bg1"/>
                </a:solidFill>
                <a:sym typeface="Wingdings" pitchFamily="2" charset="2"/>
              </a:rPr>
              <a:t>suara &amp; menghindari kecurangan seperti penggelembungan </a:t>
            </a:r>
            <a:r>
              <a:rPr lang="id-ID" sz="2800" dirty="0" smtClean="0">
                <a:solidFill>
                  <a:schemeClr val="bg1"/>
                </a:solidFill>
                <a:sym typeface="Wingdings" pitchFamily="2" charset="2"/>
              </a:rPr>
              <a:t>suara, duplikasi dlsb</a:t>
            </a:r>
            <a:endParaRPr lang="id-ID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C0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257800"/>
            <a:ext cx="9144000" cy="762000"/>
          </a:xfr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en-US" sz="6000" b="1" dirty="0" smtClean="0">
                <a:solidFill>
                  <a:schemeClr val="bg1"/>
                </a:solidFill>
              </a:rPr>
              <a:t>TERIMA</a:t>
            </a:r>
            <a:r>
              <a:rPr lang="en-US" sz="6000" b="1" dirty="0" smtClean="0"/>
              <a:t> </a:t>
            </a:r>
            <a:r>
              <a:rPr lang="en-US" sz="6000" b="1" dirty="0" smtClean="0">
                <a:solidFill>
                  <a:srgbClr val="FFFF00"/>
                </a:solidFill>
              </a:rPr>
              <a:t>KASIH</a:t>
            </a:r>
            <a:endParaRPr lang="en-US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4.bp.blogspot.com/_BqXjanp_T58/THI2ZmAlCiI/AAAAAAAAAAM/6dByC6su0b8/S760/africa_poverty-383x480.pn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  <a:lum brigh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62000"/>
          </a:xfrm>
          <a:solidFill>
            <a:srgbClr val="002060">
              <a:alpha val="75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id-ID" sz="5400" b="1" dirty="0" smtClean="0">
                <a:solidFill>
                  <a:srgbClr val="FF0000"/>
                </a:solidFill>
              </a:rPr>
              <a:t>PEMILIHAN</a:t>
            </a:r>
            <a:r>
              <a:rPr lang="id-ID" sz="5400" b="1" dirty="0" smtClean="0"/>
              <a:t> </a:t>
            </a:r>
            <a:r>
              <a:rPr lang="id-ID" sz="5400" b="1" dirty="0" smtClean="0">
                <a:solidFill>
                  <a:schemeClr val="bg1"/>
                </a:solidFill>
              </a:rPr>
              <a:t>UMUM</a:t>
            </a:r>
            <a:endParaRPr lang="id-ID" sz="5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334000"/>
          </a:xfrm>
          <a:solidFill>
            <a:srgbClr val="FF0000">
              <a:alpha val="83000"/>
            </a:srgbClr>
          </a:solidFill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id-ID" sz="3600" dirty="0" smtClean="0">
                <a:solidFill>
                  <a:schemeClr val="bg1"/>
                </a:solidFill>
              </a:rPr>
              <a:t>Pemilihan Umum merupakan </a:t>
            </a:r>
            <a:r>
              <a:rPr lang="id-ID" sz="3600" b="1" dirty="0" smtClean="0"/>
              <a:t>pengakomodiran hak warganegara untuk berpartisipasi memilih wakilnya baik di pemerintahan maupun di parlemen secara demokratis</a:t>
            </a:r>
            <a:r>
              <a:rPr lang="id-ID" sz="3600" b="1" dirty="0" smtClean="0">
                <a:solidFill>
                  <a:srgbClr val="FFFF00"/>
                </a:solidFill>
              </a:rPr>
              <a:t> </a:t>
            </a:r>
            <a:r>
              <a:rPr lang="id-ID" sz="3600" dirty="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id-ID" sz="3600" dirty="0" smtClean="0">
                <a:solidFill>
                  <a:schemeClr val="bg1"/>
                </a:solidFill>
              </a:rPr>
              <a:t>Hal ini dapat dilakukan secara langsung atau secara bertingkat</a:t>
            </a:r>
          </a:p>
          <a:p>
            <a:pPr>
              <a:lnSpc>
                <a:spcPct val="110000"/>
              </a:lnSpc>
            </a:pPr>
            <a:r>
              <a:rPr lang="id-ID" sz="3600" dirty="0" smtClean="0">
                <a:solidFill>
                  <a:schemeClr val="bg1"/>
                </a:solidFill>
              </a:rPr>
              <a:t>Sistem pemilu menekankan pd aspek</a:t>
            </a:r>
            <a:r>
              <a:rPr lang="id-ID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/>
              <a:t>CARA MENGHITUNG PEROLEHAN SUARA</a:t>
            </a:r>
            <a:r>
              <a:rPr lang="id-ID" sz="3600" dirty="0" smtClean="0">
                <a:solidFill>
                  <a:schemeClr val="bg1"/>
                </a:solidFill>
              </a:rPr>
              <a:t> yang diperoleh partai politik atau kontestan politik dalam suatu penyelenggaraan pemilu</a:t>
            </a:r>
            <a:endParaRPr lang="id-ID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i.telegraph.co.uk/multimedia/archive/01630/polling3_1630422c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00206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9762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JENIS SISTEM PEMILU</a:t>
            </a:r>
            <a:endParaRPr lang="en-US" sz="5400" b="1" dirty="0">
              <a:solidFill>
                <a:srgbClr val="FFFF0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57200" y="1371600"/>
            <a:ext cx="8305800" cy="1752600"/>
            <a:chOff x="381000" y="2971800"/>
            <a:chExt cx="8305800" cy="1752600"/>
          </a:xfrm>
        </p:grpSpPr>
        <p:grpSp>
          <p:nvGrpSpPr>
            <p:cNvPr id="21" name="Group 20"/>
            <p:cNvGrpSpPr/>
            <p:nvPr/>
          </p:nvGrpSpPr>
          <p:grpSpPr>
            <a:xfrm>
              <a:off x="2362200" y="2971800"/>
              <a:ext cx="6324600" cy="1752600"/>
              <a:chOff x="1600200" y="2057400"/>
              <a:chExt cx="6324600" cy="1752600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2209800" y="2057400"/>
                <a:ext cx="5029200" cy="38100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SINGLE-MEMBER CONSTITUENCY (DISTRIC SYSTEM)</a:t>
                </a:r>
                <a:endParaRPr lang="en-US" dirty="0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2209800" y="3429000"/>
                <a:ext cx="5715000" cy="381000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ym typeface="Wingdings" pitchFamily="2" charset="2"/>
                  </a:rPr>
                  <a:t>MULTI-MEMBER CONSTITUENCY (PROPORTIONAL SYSTEM)</a:t>
                </a:r>
                <a:endParaRPr lang="en-US" dirty="0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 rot="5400000">
                <a:off x="838994" y="2932369"/>
                <a:ext cx="1524000" cy="1588"/>
              </a:xfrm>
              <a:prstGeom prst="line">
                <a:avLst/>
              </a:prstGeom>
              <a:ln w="76200"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>
                <a:endCxn id="6" idx="1"/>
              </p:cNvCxnSpPr>
              <p:nvPr/>
            </p:nvCxnSpPr>
            <p:spPr>
              <a:xfrm>
                <a:off x="1600200" y="2209800"/>
                <a:ext cx="609600" cy="3810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1600200" y="3657600"/>
                <a:ext cx="609600" cy="1588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22" name="Rounded Rectangle 21"/>
            <p:cNvSpPr/>
            <p:nvPr/>
          </p:nvSpPr>
          <p:spPr>
            <a:xfrm>
              <a:off x="381000" y="3124200"/>
              <a:ext cx="1828800" cy="14478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>
                  <a:solidFill>
                    <a:srgbClr val="FF0000"/>
                  </a:solidFill>
                </a:rPr>
                <a:t>VOTING SYSTEM</a:t>
              </a:r>
              <a:endParaRPr lang="en-US" sz="3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0" y="3505200"/>
            <a:ext cx="9144000" cy="3048000"/>
          </a:xfrm>
          <a:prstGeom prst="rect">
            <a:avLst/>
          </a:prstGeom>
          <a:solidFill>
            <a:srgbClr val="C00000">
              <a:alpha val="91000"/>
            </a:srgbClr>
          </a:solidFill>
          <a:ln w="762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d-ID" sz="30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Single-member constituency </a:t>
            </a:r>
            <a:r>
              <a:rPr kumimoji="0" lang="id-ID" sz="30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</a:t>
            </a:r>
            <a:r>
              <a:rPr kumimoji="0" lang="id-ID" sz="30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satu daerah dlm satu wilayah negara memilih satu wakil </a:t>
            </a:r>
            <a:r>
              <a:rPr kumimoji="0" lang="id-ID" sz="30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disebut sistem distrik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d-ID" sz="30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Multi-member constituency  </a:t>
            </a:r>
            <a:r>
              <a:rPr kumimoji="0" lang="id-ID" sz="30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satu wilayah negara scr keseluruhan memilih beberapa wakil </a:t>
            </a:r>
            <a:r>
              <a:rPr kumimoji="0" lang="id-ID" sz="300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disebut sistem proporsional</a:t>
            </a:r>
            <a:endParaRPr kumimoji="0" lang="id-ID" sz="300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ox.ac.uk/images/maincolumn/9603_Polling_Station_20081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-1"/>
            <a:ext cx="9144000" cy="688458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58094"/>
            <a:ext cx="9144000" cy="715962"/>
          </a:xfrm>
          <a:solidFill>
            <a:schemeClr val="accent3">
              <a:lumMod val="50000"/>
              <a:alpha val="84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6000" b="1" dirty="0" smtClean="0"/>
              <a:t>SISTEM </a:t>
            </a:r>
            <a:r>
              <a:rPr lang="en-US" sz="6000" b="1" dirty="0" smtClean="0">
                <a:solidFill>
                  <a:srgbClr val="FF0000"/>
                </a:solidFill>
              </a:rPr>
              <a:t>DISTRIK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2"/>
            <a:ext cx="9144000" cy="4876798"/>
          </a:xfrm>
          <a:solidFill>
            <a:schemeClr val="tx1">
              <a:lumMod val="65000"/>
              <a:lumOff val="35000"/>
              <a:alpha val="92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id-ID" dirty="0" smtClean="0"/>
              <a:t>Sistem distrik merupakan sistem pemilihan yg paling tua dan didasarkan atas kesatuan geografis (distrik) </a:t>
            </a:r>
            <a:r>
              <a:rPr lang="id-ID" dirty="0" smtClean="0">
                <a:sym typeface="Wingdings" pitchFamily="2" charset="2"/>
              </a:rPr>
              <a:t> </a:t>
            </a:r>
            <a:r>
              <a:rPr lang="id-ID" b="1" dirty="0" smtClean="0">
                <a:solidFill>
                  <a:srgbClr val="FFFF00"/>
                </a:solidFill>
                <a:sym typeface="Wingdings" pitchFamily="2" charset="2"/>
              </a:rPr>
              <a:t>setiap kesatuan geografis (distrik) menyumbang satu kursi di Parlemen</a:t>
            </a:r>
          </a:p>
          <a:p>
            <a:pPr>
              <a:lnSpc>
                <a:spcPct val="110000"/>
              </a:lnSpc>
            </a:pPr>
            <a:r>
              <a:rPr lang="id-ID" dirty="0" smtClean="0">
                <a:sym typeface="Wingdings" pitchFamily="2" charset="2"/>
              </a:rPr>
              <a:t>Dalam sistem distrik, satu wilayah negara dibagi ke dalam distrik-distrik kecil yg diperkirakan </a:t>
            </a:r>
            <a:r>
              <a:rPr lang="id-ID" b="1" dirty="0" smtClean="0">
                <a:solidFill>
                  <a:srgbClr val="FFFF00"/>
                </a:solidFill>
                <a:sym typeface="Wingdings" pitchFamily="2" charset="2"/>
              </a:rPr>
              <a:t>jumlah pemilihnya sama</a:t>
            </a:r>
          </a:p>
          <a:p>
            <a:pPr>
              <a:lnSpc>
                <a:spcPct val="110000"/>
              </a:lnSpc>
            </a:pPr>
            <a:r>
              <a:rPr lang="id-ID" dirty="0" smtClean="0"/>
              <a:t>Dalam sistem distrik, satu distrik hanya berhak atas satu kursi dan </a:t>
            </a:r>
            <a:r>
              <a:rPr lang="id-ID" b="1" dirty="0" smtClean="0">
                <a:solidFill>
                  <a:srgbClr val="FFFF00"/>
                </a:solidFill>
              </a:rPr>
              <a:t>kontestan yg memperoleh suara terbanyak menjadi pemenang tunggal </a:t>
            </a:r>
            <a:r>
              <a:rPr lang="id-ID" dirty="0" smtClean="0">
                <a:sym typeface="Wingdings" pitchFamily="2" charset="2"/>
              </a:rPr>
              <a:t> the first past the post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1.gstatic.com/images?q=tbn:ANd9GcQGhD9GJ-JcmsOu2vUxENiQ-DIhp16ujAZLUqG-RlUW2JnRJOce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762000"/>
          </a:xfrm>
          <a:solidFill>
            <a:schemeClr val="dk1">
              <a:alpha val="74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id-ID" sz="5400" b="1" dirty="0" smtClean="0">
                <a:solidFill>
                  <a:srgbClr val="FFFF00"/>
                </a:solidFill>
              </a:rPr>
              <a:t>LANJUTAN</a:t>
            </a:r>
            <a:endParaRPr lang="id-ID" sz="54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94166"/>
            <a:ext cx="9144000" cy="4267200"/>
          </a:xfrm>
          <a:solidFill>
            <a:schemeClr val="bg2">
              <a:lumMod val="25000"/>
              <a:alpha val="83000"/>
            </a:schemeClr>
          </a:solidFill>
        </p:spPr>
        <p:txBody>
          <a:bodyPr>
            <a:normAutofit/>
          </a:bodyPr>
          <a:lstStyle/>
          <a:p>
            <a:r>
              <a:rPr lang="id-ID" b="1" dirty="0" smtClean="0">
                <a:solidFill>
                  <a:srgbClr val="FFFF00"/>
                </a:solidFill>
                <a:sym typeface="Wingdings" pitchFamily="2" charset="2"/>
              </a:rPr>
              <a:t>Pemenang cukup unggul jumlah suara</a:t>
            </a:r>
            <a:r>
              <a:rPr lang="id-ID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saja meskipun selisih suara dgn kontestan lainnya kecil</a:t>
            </a:r>
          </a:p>
          <a:p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Suara yg mendukung kontestan yg kalah </a:t>
            </a:r>
            <a:r>
              <a:rPr lang="id-ID" b="1" dirty="0" smtClean="0">
                <a:solidFill>
                  <a:srgbClr val="FFFF00"/>
                </a:solidFill>
                <a:sym typeface="Wingdings" pitchFamily="2" charset="2"/>
              </a:rPr>
              <a:t>dianggap hilang</a:t>
            </a:r>
            <a:endParaRPr lang="id-ID" b="1" dirty="0" smtClean="0">
              <a:solidFill>
                <a:srgbClr val="FFFF00"/>
              </a:solidFill>
            </a:endParaRPr>
          </a:p>
          <a:p>
            <a:r>
              <a:rPr lang="id-ID" dirty="0" smtClean="0">
                <a:solidFill>
                  <a:schemeClr val="bg1"/>
                </a:solidFill>
              </a:rPr>
              <a:t>Sistem distrik umumnya dipakai dalam negara yang </a:t>
            </a:r>
            <a:r>
              <a:rPr lang="id-ID" b="1" dirty="0" smtClean="0">
                <a:solidFill>
                  <a:srgbClr val="FFFF00"/>
                </a:solidFill>
              </a:rPr>
              <a:t>mempunyai TWO-PARTY SYSTEM</a:t>
            </a:r>
            <a:r>
              <a:rPr lang="id-ID" dirty="0" smtClean="0">
                <a:solidFill>
                  <a:schemeClr val="bg1"/>
                </a:solidFill>
              </a:rPr>
              <a:t>, seperti Inggris serta bekas jajahannya (India dan Malaysia) dan Amerika.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36percent.files.wordpress.com/2011/02/poverty1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10144"/>
            <a:ext cx="9144000" cy="4966856"/>
          </a:xfrm>
          <a:solidFill>
            <a:srgbClr val="0070C0">
              <a:alpha val="81000"/>
            </a:srgbClr>
          </a:solidFill>
        </p:spPr>
        <p:txBody>
          <a:bodyPr>
            <a:normAutofit fontScale="92500" lnSpcReduction="10000"/>
          </a:bodyPr>
          <a:lstStyle/>
          <a:p>
            <a:r>
              <a:rPr lang="id-ID" dirty="0" smtClean="0">
                <a:solidFill>
                  <a:schemeClr val="bg1"/>
                </a:solidFill>
              </a:rPr>
              <a:t>Pembagian distrik yg sgt byk membuat luas wilayah distrik menjadi kecil shgg </a:t>
            </a:r>
            <a:r>
              <a:rPr lang="id-ID" b="1" dirty="0" smtClean="0">
                <a:solidFill>
                  <a:srgbClr val="FFFF00"/>
                </a:solidFill>
              </a:rPr>
              <a:t>masyarakat lebih mengenal wakil yg akan dipilihnya</a:t>
            </a:r>
          </a:p>
          <a:p>
            <a:r>
              <a:rPr lang="id-ID" b="1" dirty="0" smtClean="0">
                <a:solidFill>
                  <a:srgbClr val="FFFF00"/>
                </a:solidFill>
              </a:rPr>
              <a:t>Fragmentasi Parpol rendah</a:t>
            </a:r>
            <a:r>
              <a:rPr lang="id-ID" dirty="0" smtClean="0">
                <a:solidFill>
                  <a:srgbClr val="FFFF00"/>
                </a:solidFill>
              </a:rPr>
              <a:t> </a:t>
            </a:r>
            <a:r>
              <a:rPr lang="id-ID" dirty="0" smtClean="0">
                <a:solidFill>
                  <a:schemeClr val="bg1"/>
                </a:solidFill>
              </a:rPr>
              <a:t>sebab pertarungan mendapat kursi di parlemen sgt ketat shgg mendorong parpol utk saling bekerjasama</a:t>
            </a:r>
          </a:p>
          <a:p>
            <a:r>
              <a:rPr lang="id-ID" b="1" dirty="0" smtClean="0">
                <a:solidFill>
                  <a:srgbClr val="FFFF00"/>
                </a:solidFill>
              </a:rPr>
              <a:t>Menekan minat politisi utk membentuk parpol baru</a:t>
            </a:r>
          </a:p>
          <a:p>
            <a:r>
              <a:rPr lang="id-ID" b="1" dirty="0" smtClean="0">
                <a:solidFill>
                  <a:srgbClr val="FFFF00"/>
                </a:solidFill>
              </a:rPr>
              <a:t>Memungkinkan utk menghasilkan parpol dgn kursi mayoritas di parlemen</a:t>
            </a:r>
            <a:r>
              <a:rPr lang="id-ID" dirty="0" smtClean="0">
                <a:solidFill>
                  <a:srgbClr val="FFFF00"/>
                </a:solidFill>
              </a:rPr>
              <a:t> </a:t>
            </a:r>
            <a:r>
              <a:rPr lang="id-ID" dirty="0" smtClean="0">
                <a:solidFill>
                  <a:schemeClr val="bg1"/>
                </a:solidFill>
              </a:rPr>
              <a:t>(50% + 1) shgg meminimalisir kegaduhan politik &amp; menciptakan kondisi politik yg stabil 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304800"/>
            <a:ext cx="9144000" cy="83820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KEUNGGULAN </a:t>
            </a:r>
            <a:r>
              <a:rPr kumimoji="0" lang="id-ID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SISTEM DISTRIK</a:t>
            </a:r>
            <a:endParaRPr kumimoji="0" lang="id-ID" sz="5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media.desura.com/images/members/1/386/385651/Communist_part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64674"/>
            <a:ext cx="9144000" cy="5334000"/>
          </a:xfrm>
          <a:solidFill>
            <a:schemeClr val="tx1">
              <a:alpha val="84000"/>
            </a:schemeClr>
          </a:solidFill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id-ID" b="1" dirty="0" smtClean="0">
                <a:solidFill>
                  <a:srgbClr val="FFFF00"/>
                </a:solidFill>
              </a:rPr>
              <a:t>Terjadi diskriminasi terhadap kelompok marginal &amp; minoritas</a:t>
            </a:r>
            <a:r>
              <a:rPr lang="id-ID" b="1" dirty="0" smtClean="0">
                <a:solidFill>
                  <a:srgbClr val="FF0000"/>
                </a:solidFill>
              </a:rPr>
              <a:t> </a:t>
            </a:r>
            <a:r>
              <a:rPr lang="id-ID" dirty="0" smtClean="0">
                <a:solidFill>
                  <a:schemeClr val="bg1"/>
                </a:solidFill>
              </a:rPr>
              <a:t>sebab  sistem distrik kurang peka terhadap pluralitas (heterogenitas) masyarakat</a:t>
            </a:r>
          </a:p>
          <a:p>
            <a:pPr>
              <a:lnSpc>
                <a:spcPct val="110000"/>
              </a:lnSpc>
            </a:pPr>
            <a:r>
              <a:rPr lang="id-ID" b="1" dirty="0" smtClean="0">
                <a:solidFill>
                  <a:srgbClr val="FFFF00"/>
                </a:solidFill>
              </a:rPr>
              <a:t>Kurang representatif </a:t>
            </a:r>
            <a:r>
              <a:rPr lang="id-ID" dirty="0" smtClean="0">
                <a:solidFill>
                  <a:schemeClr val="bg1"/>
                </a:solidFill>
              </a:rPr>
              <a:t>sebab suara yg mendukung kontestan yg kalah dianggap hilang </a:t>
            </a:r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 mengabaikan pengorbanan masyarakat yg sdh meluangkan waktu utk mendukung &amp; memilih parpol tertentu meskipun suara parpol tsb kalah</a:t>
            </a:r>
            <a:endParaRPr lang="id-ID" dirty="0" smtClean="0">
              <a:solidFill>
                <a:schemeClr val="bg1"/>
              </a:solidFill>
            </a:endParaRPr>
          </a:p>
          <a:p>
            <a:pPr>
              <a:lnSpc>
                <a:spcPct val="110000"/>
              </a:lnSpc>
            </a:pPr>
            <a:r>
              <a:rPr lang="id-ID" b="1" dirty="0" smtClean="0">
                <a:solidFill>
                  <a:srgbClr val="FFFF00"/>
                </a:solidFill>
              </a:rPr>
              <a:t>Politisi terpilih cenderung lebih mengedepankan kepentingan distrik pemilihannya</a:t>
            </a:r>
            <a:r>
              <a:rPr lang="id-ID" dirty="0" smtClean="0">
                <a:solidFill>
                  <a:srgbClr val="FFFF00"/>
                </a:solidFill>
              </a:rPr>
              <a:t> </a:t>
            </a:r>
            <a:r>
              <a:rPr lang="id-ID" dirty="0" smtClean="0">
                <a:solidFill>
                  <a:schemeClr val="bg1"/>
                </a:solidFill>
              </a:rPr>
              <a:t>dibandingkan kepentingan nasional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304800"/>
            <a:ext cx="9144000" cy="792162"/>
          </a:xfrm>
          <a:prstGeom prst="rect">
            <a:avLst/>
          </a:prstGeom>
          <a:solidFill>
            <a:srgbClr val="FFFF00">
              <a:alpha val="83000"/>
            </a:srgb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KEKURANGAN </a:t>
            </a:r>
            <a:r>
              <a:rPr kumimoji="0" lang="id-ID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SISTEM DISTRIK</a:t>
            </a:r>
            <a:endParaRPr kumimoji="0" lang="id-ID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mikeely.files.wordpress.com/2009/09/vote_spartakus_germany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lum bright="-30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685800"/>
          </a:xfrm>
          <a:solidFill>
            <a:srgbClr val="C0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SISTEM </a:t>
            </a:r>
            <a:r>
              <a:rPr lang="en-US" sz="5400" b="1" dirty="0" smtClean="0">
                <a:solidFill>
                  <a:schemeClr val="bg1"/>
                </a:solidFill>
              </a:rPr>
              <a:t>PROPORSIONAL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419600"/>
          </a:xfrm>
          <a:solidFill>
            <a:schemeClr val="bg2">
              <a:lumMod val="25000"/>
              <a:alpha val="9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r>
              <a:rPr lang="id-ID" dirty="0" smtClean="0"/>
              <a:t>Dalam sistem proporsional </a:t>
            </a:r>
            <a:r>
              <a:rPr lang="id-ID" b="1" dirty="0" smtClean="0">
                <a:solidFill>
                  <a:srgbClr val="FFFF00"/>
                </a:solidFill>
              </a:rPr>
              <a:t>satu wilayah dianggap sebagai satu kesatuan (tidak dibagi distrik)</a:t>
            </a:r>
          </a:p>
          <a:p>
            <a:r>
              <a:rPr lang="id-ID" dirty="0" smtClean="0"/>
              <a:t>Dlm wilayah tsb </a:t>
            </a:r>
            <a:r>
              <a:rPr lang="id-ID" b="1" dirty="0" smtClean="0">
                <a:solidFill>
                  <a:srgbClr val="FFFF00"/>
                </a:solidFill>
              </a:rPr>
              <a:t>jumlah kursi dibagi sesuai jumlah suara yg diperoleh kontestan secara nasional tanpa menghiraukan distribusi suara </a:t>
            </a:r>
            <a:r>
              <a:rPr lang="id-ID" dirty="0" smtClean="0">
                <a:sym typeface="Wingdings" pitchFamily="2" charset="2"/>
              </a:rPr>
              <a:t> tidak ada suara yg hilang</a:t>
            </a:r>
          </a:p>
          <a:p>
            <a:r>
              <a:rPr lang="id-ID" dirty="0" smtClean="0"/>
              <a:t>Terbagi kedalam </a:t>
            </a:r>
            <a:r>
              <a:rPr lang="id-ID" b="1" dirty="0" smtClean="0">
                <a:solidFill>
                  <a:srgbClr val="FFFF00"/>
                </a:solidFill>
              </a:rPr>
              <a:t>proporsional terbuka &amp; proporsional tertutup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4.bp.blogspot.com/_5R8ZlI6buLw/S-Be6YdYE6I/AAAAAAAAAYw/rg2KE8t6ffE/s1600/Revolution1024x768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bg2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6096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KELEBIHAN</a:t>
            </a:r>
            <a:r>
              <a:rPr lang="id-ID" b="1" dirty="0" smtClean="0"/>
              <a:t> SISTEM PROPORSIONAL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4267200"/>
          </a:xfrm>
          <a:solidFill>
            <a:srgbClr val="FF0000">
              <a:alpha val="87000"/>
            </a:srgbClr>
          </a:solidFill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id-ID" sz="3600" dirty="0" smtClean="0">
                <a:solidFill>
                  <a:schemeClr val="bg1"/>
                </a:solidFill>
              </a:rPr>
              <a:t>Sistem Proporsional dianggap lebih demokratis, sebab asas </a:t>
            </a:r>
            <a:r>
              <a:rPr lang="id-ID" sz="4000" b="1" i="1" dirty="0" smtClean="0">
                <a:solidFill>
                  <a:srgbClr val="FFFF00"/>
                </a:solidFill>
              </a:rPr>
              <a:t>one man one vote</a:t>
            </a:r>
            <a:r>
              <a:rPr lang="id-ID" sz="4000" b="1" dirty="0" smtClean="0">
                <a:solidFill>
                  <a:srgbClr val="FFFF00"/>
                </a:solidFill>
              </a:rPr>
              <a:t> </a:t>
            </a:r>
            <a:r>
              <a:rPr lang="id-ID" sz="3600" dirty="0" smtClean="0">
                <a:solidFill>
                  <a:schemeClr val="bg1"/>
                </a:solidFill>
              </a:rPr>
              <a:t>dilaksanakan secara penuh tanpa ada suara yang hilang.</a:t>
            </a:r>
          </a:p>
          <a:p>
            <a:pPr>
              <a:lnSpc>
                <a:spcPct val="90000"/>
              </a:lnSpc>
              <a:defRPr/>
            </a:pPr>
            <a:r>
              <a:rPr lang="id-ID" sz="3600" dirty="0" smtClean="0">
                <a:solidFill>
                  <a:schemeClr val="bg1"/>
                </a:solidFill>
              </a:rPr>
              <a:t>Sistem ini dianggap representatif, karena </a:t>
            </a:r>
            <a:r>
              <a:rPr lang="id-ID" sz="3600" b="1" dirty="0" smtClean="0">
                <a:solidFill>
                  <a:srgbClr val="FFFF00"/>
                </a:solidFill>
              </a:rPr>
              <a:t>jumlah kursi partai dalam parlemen sesuai dengan jumlah suara yang diperolehnya</a:t>
            </a:r>
            <a:r>
              <a:rPr lang="id-ID" sz="3600" dirty="0" smtClean="0">
                <a:solidFill>
                  <a:schemeClr val="bg1"/>
                </a:solidFill>
              </a:rPr>
              <a:t> dari masyarakat dalam pemilu</a:t>
            </a:r>
            <a:endParaRPr lang="id-ID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883</Words>
  <Application>Microsoft Office PowerPoint</Application>
  <PresentationFormat>On-screen Show (4:3)</PresentationFormat>
  <Paragraphs>70</Paragraphs>
  <Slides>17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SISTEM PEMILU</vt:lpstr>
      <vt:lpstr>PEMILIHAN UMUM</vt:lpstr>
      <vt:lpstr>JENIS SISTEM PEMILU</vt:lpstr>
      <vt:lpstr>SISTEM DISTRIK</vt:lpstr>
      <vt:lpstr>LANJUTAN</vt:lpstr>
      <vt:lpstr>Slide 6</vt:lpstr>
      <vt:lpstr>Slide 7</vt:lpstr>
      <vt:lpstr>SISTEM PROPORSIONAL</vt:lpstr>
      <vt:lpstr>KELEBIHAN SISTEM PROPORSIONAL</vt:lpstr>
      <vt:lpstr>Slide 10</vt:lpstr>
      <vt:lpstr>CONTOH PENGHITUNGAN SUARA</vt:lpstr>
      <vt:lpstr>JIKA MENGGUNAKAN SISTEM DISTRIK</vt:lpstr>
      <vt:lpstr>JIKA MENGGUNAKAN SISTEM PROPOSIONAL</vt:lpstr>
      <vt:lpstr>SISTEM GABUNGAN</vt:lpstr>
      <vt:lpstr>JIKA MENGGUNAKAN SISTEM GABUNGAN</vt:lpstr>
      <vt:lpstr>BEBERAPA CATATAN PENTING</vt:lpstr>
      <vt:lpstr>TERIMA KASIH</vt:lpstr>
    </vt:vector>
  </TitlesOfParts>
  <Company>TeAm DiGiT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 PEMILU</dc:title>
  <dc:creator>DiGiT</dc:creator>
  <cp:lastModifiedBy>FISIP03-2011</cp:lastModifiedBy>
  <cp:revision>40</cp:revision>
  <dcterms:created xsi:type="dcterms:W3CDTF">2011-10-30T12:40:15Z</dcterms:created>
  <dcterms:modified xsi:type="dcterms:W3CDTF">2011-11-03T00:30:19Z</dcterms:modified>
</cp:coreProperties>
</file>