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xls" ContentType="application/vnd.ms-exce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doc" ContentType="application/msword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</p:sldMasterIdLst>
  <p:notesMasterIdLst>
    <p:notesMasterId r:id="rId34"/>
  </p:notesMasterIdLst>
  <p:sldIdLst>
    <p:sldId id="256" r:id="rId2"/>
    <p:sldId id="300" r:id="rId3"/>
    <p:sldId id="278" r:id="rId4"/>
    <p:sldId id="308" r:id="rId5"/>
    <p:sldId id="279" r:id="rId6"/>
    <p:sldId id="280" r:id="rId7"/>
    <p:sldId id="281" r:id="rId8"/>
    <p:sldId id="309" r:id="rId9"/>
    <p:sldId id="315" r:id="rId10"/>
    <p:sldId id="282" r:id="rId11"/>
    <p:sldId id="310" r:id="rId12"/>
    <p:sldId id="283" r:id="rId13"/>
    <p:sldId id="311" r:id="rId14"/>
    <p:sldId id="284" r:id="rId15"/>
    <p:sldId id="316" r:id="rId16"/>
    <p:sldId id="286" r:id="rId17"/>
    <p:sldId id="302" r:id="rId18"/>
    <p:sldId id="312" r:id="rId19"/>
    <p:sldId id="290" r:id="rId20"/>
    <p:sldId id="313" r:id="rId21"/>
    <p:sldId id="291" r:id="rId22"/>
    <p:sldId id="314" r:id="rId23"/>
    <p:sldId id="294" r:id="rId24"/>
    <p:sldId id="295" r:id="rId25"/>
    <p:sldId id="296" r:id="rId26"/>
    <p:sldId id="297" r:id="rId27"/>
    <p:sldId id="317" r:id="rId28"/>
    <p:sldId id="298" r:id="rId29"/>
    <p:sldId id="318" r:id="rId30"/>
    <p:sldId id="305" r:id="rId31"/>
    <p:sldId id="306" r:id="rId32"/>
    <p:sldId id="275" r:id="rId3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b="1"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b="1"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b="1"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b="1"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5" d="100"/>
          <a:sy n="75" d="100"/>
        </p:scale>
        <p:origin x="-360" y="564"/>
      </p:cViewPr>
      <p:guideLst>
        <p:guide orient="horz" pos="2160"/>
        <p:guide pos="283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3018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49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/>
            </a:lvl1pPr>
          </a:lstStyle>
          <a:p>
            <a:endParaRPr lang="en-US"/>
          </a:p>
        </p:txBody>
      </p:sp>
      <p:sp>
        <p:nvSpPr>
          <p:cNvPr id="29491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/>
            </a:lvl1pPr>
          </a:lstStyle>
          <a:p>
            <a:endParaRPr lang="en-US"/>
          </a:p>
        </p:txBody>
      </p:sp>
      <p:sp>
        <p:nvSpPr>
          <p:cNvPr id="29491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949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491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/>
            </a:lvl1pPr>
          </a:lstStyle>
          <a:p>
            <a:endParaRPr lang="en-US"/>
          </a:p>
        </p:txBody>
      </p:sp>
      <p:sp>
        <p:nvSpPr>
          <p:cNvPr id="29491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/>
            </a:lvl1pPr>
          </a:lstStyle>
          <a:p>
            <a:fld id="{F9C4DD88-6D71-45F7-9986-71B14F2D048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5538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65539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65540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id-ID"/>
              </a:p>
            </p:txBody>
          </p:sp>
          <p:sp>
            <p:nvSpPr>
              <p:cNvPr id="65541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id-ID"/>
              </a:p>
            </p:txBody>
          </p:sp>
        </p:grpSp>
        <p:grpSp>
          <p:nvGrpSpPr>
            <p:cNvPr id="65542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65543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id-ID"/>
              </a:p>
            </p:txBody>
          </p:sp>
          <p:sp>
            <p:nvSpPr>
              <p:cNvPr id="65544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id-ID"/>
              </a:p>
            </p:txBody>
          </p:sp>
        </p:grpSp>
        <p:sp>
          <p:nvSpPr>
            <p:cNvPr id="65545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  <p:sp>
          <p:nvSpPr>
            <p:cNvPr id="65546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  <p:sp>
          <p:nvSpPr>
            <p:cNvPr id="65547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</p:grpSp>
      <p:sp>
        <p:nvSpPr>
          <p:cNvPr id="65548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828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5549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65550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65551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65552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E7D85827-9FAF-4443-96C1-7B3DDFF993E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7A0AC3-4DF9-4AD2-9A11-AC411A03A14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617538"/>
            <a:ext cx="1951038" cy="5514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617538"/>
            <a:ext cx="5700712" cy="5514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DE102FB-95F4-4873-9199-2D6A470A921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3A48A8-816D-49F4-9212-6E4A3856980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A33494-9198-403F-9E58-D1F675516A6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0AC5E0-499F-4469-B8AA-027C25CD2AC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2B2B-F63C-477B-B85B-2BDC89FE253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CDD367-42DD-42E3-B215-069F10BEB01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4322B9-C420-4FA4-8691-371A753BC15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227DC8-DB67-4484-AD01-0BDBDC91007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1E47BD-E205-4C35-BEA7-935F5A285BE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6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id-ID" sz="2400" b="0"/>
          </a:p>
        </p:txBody>
      </p:sp>
      <p:grpSp>
        <p:nvGrpSpPr>
          <p:cNvPr id="64526" name="Group 14"/>
          <p:cNvGrpSpPr>
            <a:grpSpLocks/>
          </p:cNvGrpSpPr>
          <p:nvPr/>
        </p:nvGrpSpPr>
        <p:grpSpPr bwMode="auto">
          <a:xfrm>
            <a:off x="152400" y="533400"/>
            <a:ext cx="8542338" cy="1052513"/>
            <a:chOff x="80" y="624"/>
            <a:chExt cx="5381" cy="663"/>
          </a:xfrm>
        </p:grpSpPr>
        <p:sp>
          <p:nvSpPr>
            <p:cNvPr id="64514" name="Rectangle 2"/>
            <p:cNvSpPr>
              <a:spLocks noChangeArrowheads="1"/>
            </p:cNvSpPr>
            <p:nvPr/>
          </p:nvSpPr>
          <p:spPr bwMode="ltGray">
            <a:xfrm>
              <a:off x="263" y="692"/>
              <a:ext cx="276" cy="299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kumimoji="1" lang="id-ID" sz="2400" b="0"/>
            </a:p>
          </p:txBody>
        </p:sp>
        <p:sp>
          <p:nvSpPr>
            <p:cNvPr id="64515" name="Rectangle 3"/>
            <p:cNvSpPr>
              <a:spLocks noChangeArrowheads="1"/>
            </p:cNvSpPr>
            <p:nvPr/>
          </p:nvSpPr>
          <p:spPr bwMode="ltGray">
            <a:xfrm>
              <a:off x="504" y="692"/>
              <a:ext cx="207" cy="299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kumimoji="1" lang="id-ID" sz="2400" b="0"/>
            </a:p>
          </p:txBody>
        </p:sp>
        <p:sp>
          <p:nvSpPr>
            <p:cNvPr id="64517" name="Rectangle 5"/>
            <p:cNvSpPr>
              <a:spLocks noChangeArrowheads="1"/>
            </p:cNvSpPr>
            <p:nvPr/>
          </p:nvSpPr>
          <p:spPr bwMode="ltGray">
            <a:xfrm>
              <a:off x="574" y="958"/>
              <a:ext cx="232" cy="299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kumimoji="1" lang="id-ID" sz="2400" b="0"/>
            </a:p>
          </p:txBody>
        </p:sp>
        <p:sp>
          <p:nvSpPr>
            <p:cNvPr id="64518" name="Rectangle 6"/>
            <p:cNvSpPr>
              <a:spLocks noChangeArrowheads="1"/>
            </p:cNvSpPr>
            <p:nvPr/>
          </p:nvSpPr>
          <p:spPr bwMode="ltGray">
            <a:xfrm>
              <a:off x="80" y="912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kumimoji="1" lang="id-ID" sz="2400" b="0"/>
            </a:p>
          </p:txBody>
        </p:sp>
        <p:sp>
          <p:nvSpPr>
            <p:cNvPr id="64519" name="Rectangle 7"/>
            <p:cNvSpPr>
              <a:spLocks noChangeArrowheads="1"/>
            </p:cNvSpPr>
            <p:nvPr/>
          </p:nvSpPr>
          <p:spPr bwMode="gray">
            <a:xfrm>
              <a:off x="480" y="624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kumimoji="1" lang="id-ID" sz="2400" b="0"/>
            </a:p>
          </p:txBody>
        </p:sp>
        <p:sp>
          <p:nvSpPr>
            <p:cNvPr id="64520" name="Rectangle 8"/>
            <p:cNvSpPr>
              <a:spLocks noChangeArrowheads="1"/>
            </p:cNvSpPr>
            <p:nvPr/>
          </p:nvSpPr>
          <p:spPr bwMode="gray">
            <a:xfrm>
              <a:off x="279" y="1122"/>
              <a:ext cx="5182" cy="20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kumimoji="1" lang="id-ID" sz="2400" b="0"/>
            </a:p>
          </p:txBody>
        </p:sp>
      </p:grpSp>
      <p:sp>
        <p:nvSpPr>
          <p:cNvPr id="64521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617538"/>
            <a:ext cx="7793037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64522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4523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 b="0"/>
            </a:lvl1pPr>
          </a:lstStyle>
          <a:p>
            <a:endParaRPr lang="en-US"/>
          </a:p>
        </p:txBody>
      </p:sp>
      <p:sp>
        <p:nvSpPr>
          <p:cNvPr id="64524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 b="0"/>
            </a:lvl1pPr>
          </a:lstStyle>
          <a:p>
            <a:endParaRPr lang="en-US"/>
          </a:p>
        </p:txBody>
      </p:sp>
      <p:sp>
        <p:nvSpPr>
          <p:cNvPr id="64525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 b="0"/>
            </a:lvl1pPr>
          </a:lstStyle>
          <a:p>
            <a:fld id="{0A3E2A74-A22E-4B70-9C72-E5BC275D634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Word_97_-_2003_Document2.doc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2.v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Excel_Chart1.xls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6BC373-A391-4DE9-A420-93270552D8B5}" type="slidenum">
              <a:rPr lang="en-US"/>
              <a:pPr/>
              <a:t>1</a:t>
            </a:fld>
            <a:endParaRPr lang="en-US"/>
          </a:p>
        </p:txBody>
      </p:sp>
      <p:sp>
        <p:nvSpPr>
          <p:cNvPr id="95234" name="Text Box 2"/>
          <p:cNvSpPr txBox="1">
            <a:spLocks noChangeArrowheads="1"/>
          </p:cNvSpPr>
          <p:nvPr/>
        </p:nvSpPr>
        <p:spPr bwMode="auto">
          <a:xfrm>
            <a:off x="838200" y="2667000"/>
            <a:ext cx="7239000" cy="1160463"/>
          </a:xfrm>
          <a:prstGeom prst="rect">
            <a:avLst/>
          </a:prstGeom>
          <a:gradFill rotWithShape="0">
            <a:gsLst>
              <a:gs pos="0">
                <a:schemeClr val="accent1">
                  <a:gamma/>
                  <a:shade val="46275"/>
                  <a:invGamma/>
                </a:schemeClr>
              </a:gs>
              <a:gs pos="50000">
                <a:schemeClr val="accent1"/>
              </a:gs>
              <a:gs pos="100000">
                <a:schemeClr val="accent1">
                  <a:gamma/>
                  <a:shade val="46275"/>
                  <a:invGamma/>
                </a:scheme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BAB 5</a:t>
            </a:r>
          </a:p>
          <a:p>
            <a:pPr algn="ctr"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ANGKA INDEKS</a:t>
            </a:r>
          </a:p>
        </p:txBody>
      </p:sp>
      <p:sp>
        <p:nvSpPr>
          <p:cNvPr id="95235" name="Text Box 3"/>
          <p:cNvSpPr txBox="1">
            <a:spLocks noChangeArrowheads="1"/>
          </p:cNvSpPr>
          <p:nvPr/>
        </p:nvSpPr>
        <p:spPr bwMode="auto">
          <a:xfrm>
            <a:off x="381000" y="2209800"/>
            <a:ext cx="85344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algn="ctr"/>
            <a:r>
              <a:rPr lang="en-US" sz="2000" b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952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5234" grpId="0" animBg="1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868E31-1801-4465-B439-6A504BC6C179}" type="slidenum">
              <a:rPr lang="en-US"/>
              <a:pPr/>
              <a:t>10</a:t>
            </a:fld>
            <a:endParaRPr lang="en-US"/>
          </a:p>
        </p:txBody>
      </p:sp>
      <p:sp>
        <p:nvSpPr>
          <p:cNvPr id="267266" name="Text Box 2"/>
          <p:cNvSpPr txBox="1">
            <a:spLocks noChangeArrowheads="1"/>
          </p:cNvSpPr>
          <p:nvPr/>
        </p:nvSpPr>
        <p:spPr bwMode="auto">
          <a:xfrm>
            <a:off x="9144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AGREGAT SEDERHANA</a:t>
            </a:r>
            <a:endParaRPr lang="en-US" sz="2000">
              <a:solidFill>
                <a:schemeClr val="accent1"/>
              </a:solidFill>
            </a:endParaRPr>
          </a:p>
        </p:txBody>
      </p:sp>
      <p:sp>
        <p:nvSpPr>
          <p:cNvPr id="267267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67269" name="Text Box 5"/>
          <p:cNvSpPr txBox="1">
            <a:spLocks noChangeArrowheads="1"/>
          </p:cNvSpPr>
          <p:nvPr/>
        </p:nvSpPr>
        <p:spPr bwMode="auto">
          <a:xfrm>
            <a:off x="723900" y="2743200"/>
            <a:ext cx="7696200" cy="1892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1000" indent="-3810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1.   Angka Indeks Harga Agregat Sederhana</a:t>
            </a:r>
            <a:endParaRPr lang="en-US">
              <a:solidFill>
                <a:schemeClr val="accent1"/>
              </a:solidFill>
              <a:cs typeface="Times New Roman" pitchFamily="18" charset="0"/>
            </a:endParaRPr>
          </a:p>
          <a:p>
            <a:pPr marL="381000" indent="-381000">
              <a:spcBef>
                <a:spcPct val="50000"/>
              </a:spcBef>
            </a:pPr>
            <a:r>
              <a:rPr lang="en-US" i="1">
                <a:cs typeface="Arial" charset="0"/>
              </a:rPr>
              <a:t>	</a:t>
            </a:r>
            <a:r>
              <a:rPr lang="en-US" b="0">
                <a:cs typeface="Arial" charset="0"/>
              </a:rPr>
              <a:t>Angka indeks yang menunjukkan perbandingan antara jumlah harga kelompok barang dan jasa pada periode tertentu dengan periode dasarnya. </a:t>
            </a:r>
          </a:p>
          <a:p>
            <a:pPr marL="381000" indent="-381000">
              <a:spcBef>
                <a:spcPct val="50000"/>
              </a:spcBef>
            </a:pPr>
            <a:r>
              <a:rPr lang="en-US">
                <a:solidFill>
                  <a:schemeClr val="accent1"/>
                </a:solidFill>
                <a:cs typeface="Arial" charset="0"/>
              </a:rPr>
              <a:t> </a:t>
            </a:r>
            <a:r>
              <a:rPr lang="en-US" sz="2200">
                <a:solidFill>
                  <a:schemeClr val="accent1"/>
                </a:solidFill>
                <a:cs typeface="Arial" charset="0"/>
              </a:rPr>
              <a:t>	Rumus:</a:t>
            </a:r>
            <a:endParaRPr lang="en-US"/>
          </a:p>
        </p:txBody>
      </p:sp>
      <p:sp>
        <p:nvSpPr>
          <p:cNvPr id="267369" name="Text Box 105"/>
          <p:cNvSpPr txBox="1">
            <a:spLocks noChangeArrowheads="1"/>
          </p:cNvSpPr>
          <p:nvPr/>
        </p:nvSpPr>
        <p:spPr bwMode="auto">
          <a:xfrm>
            <a:off x="1066800" y="1524000"/>
            <a:ext cx="78486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0">
                <a:cs typeface="Arial" charset="0"/>
              </a:rPr>
              <a:t>Angka indeks ini menekankan agregasi yaitu barang dan jasa lebih dari satu.</a:t>
            </a:r>
            <a:r>
              <a:rPr lang="en-US" sz="2000" b="0"/>
              <a:t> </a:t>
            </a:r>
          </a:p>
        </p:txBody>
      </p:sp>
      <p:sp>
        <p:nvSpPr>
          <p:cNvPr id="267464" name="Text Box 200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267471" name="Group 207"/>
          <p:cNvGrpSpPr>
            <a:grpSpLocks/>
          </p:cNvGrpSpPr>
          <p:nvPr/>
        </p:nvGrpSpPr>
        <p:grpSpPr bwMode="auto">
          <a:xfrm>
            <a:off x="2362200" y="4719638"/>
            <a:ext cx="2819400" cy="842962"/>
            <a:chOff x="1992" y="2928"/>
            <a:chExt cx="1776" cy="531"/>
          </a:xfrm>
        </p:grpSpPr>
        <p:sp>
          <p:nvSpPr>
            <p:cNvPr id="267466" name="Rectangle 202"/>
            <p:cNvSpPr>
              <a:spLocks noChangeArrowheads="1"/>
            </p:cNvSpPr>
            <p:nvPr/>
          </p:nvSpPr>
          <p:spPr bwMode="auto">
            <a:xfrm>
              <a:off x="1992" y="2928"/>
              <a:ext cx="1776" cy="531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lnSpc>
                  <a:spcPct val="140000"/>
                </a:lnSpc>
              </a:pPr>
              <a:r>
                <a:rPr lang="en-US"/>
                <a:t>IHA  =  </a:t>
              </a:r>
              <a:r>
                <a:rPr lang="en-US">
                  <a:sym typeface="Symbol" pitchFamily="18" charset="2"/>
                </a:rPr>
                <a:t> </a:t>
              </a:r>
              <a:r>
                <a:rPr lang="en-US"/>
                <a:t>Ht  x 100</a:t>
              </a:r>
            </a:p>
            <a:p>
              <a:pPr>
                <a:lnSpc>
                  <a:spcPct val="130000"/>
                </a:lnSpc>
              </a:pPr>
              <a:r>
                <a:rPr lang="en-US"/>
                <a:t>             </a:t>
              </a:r>
              <a:r>
                <a:rPr lang="en-US">
                  <a:sym typeface="Symbol" pitchFamily="18" charset="2"/>
                </a:rPr>
                <a:t> </a:t>
              </a:r>
              <a:r>
                <a:rPr lang="en-US"/>
                <a:t>Ho</a:t>
              </a:r>
            </a:p>
          </p:txBody>
        </p:sp>
        <p:sp>
          <p:nvSpPr>
            <p:cNvPr id="267467" name="Line 203"/>
            <p:cNvSpPr>
              <a:spLocks noChangeShapeType="1"/>
            </p:cNvSpPr>
            <p:nvPr/>
          </p:nvSpPr>
          <p:spPr bwMode="auto">
            <a:xfrm>
              <a:off x="2573" y="3216"/>
              <a:ext cx="403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81A4E2-9180-4B9E-9278-B35FD50C0CF4}" type="slidenum">
              <a:rPr lang="en-US"/>
              <a:pPr/>
              <a:t>11</a:t>
            </a:fld>
            <a:endParaRPr lang="en-US"/>
          </a:p>
        </p:txBody>
      </p:sp>
      <p:sp>
        <p:nvSpPr>
          <p:cNvPr id="297986" name="Text Box 2"/>
          <p:cNvSpPr txBox="1">
            <a:spLocks noChangeArrowheads="1"/>
          </p:cNvSpPr>
          <p:nvPr/>
        </p:nvSpPr>
        <p:spPr bwMode="auto">
          <a:xfrm>
            <a:off x="838200" y="669925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AGREGAT SEDERHANA</a:t>
            </a:r>
            <a:endParaRPr lang="en-US" sz="2000">
              <a:solidFill>
                <a:schemeClr val="accent1"/>
              </a:solidFill>
            </a:endParaRPr>
          </a:p>
        </p:txBody>
      </p:sp>
      <p:sp>
        <p:nvSpPr>
          <p:cNvPr id="297987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97989" name="Text Box 5"/>
          <p:cNvSpPr txBox="1">
            <a:spLocks noChangeArrowheads="1"/>
          </p:cNvSpPr>
          <p:nvPr/>
        </p:nvSpPr>
        <p:spPr bwMode="auto">
          <a:xfrm>
            <a:off x="1066800" y="1447800"/>
            <a:ext cx="78486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0">
                <a:cs typeface="Arial" charset="0"/>
              </a:rPr>
              <a:t>Angka indeks ini menekankan agregasi yaitu barang dan jasa lebih dari satu.</a:t>
            </a:r>
            <a:r>
              <a:rPr lang="en-US" sz="2000" b="0"/>
              <a:t> </a:t>
            </a:r>
          </a:p>
        </p:txBody>
      </p:sp>
      <p:grpSp>
        <p:nvGrpSpPr>
          <p:cNvPr id="297991" name="Group 7"/>
          <p:cNvGrpSpPr>
            <a:grpSpLocks/>
          </p:cNvGrpSpPr>
          <p:nvPr/>
        </p:nvGrpSpPr>
        <p:grpSpPr bwMode="auto">
          <a:xfrm>
            <a:off x="1143000" y="2133600"/>
            <a:ext cx="7239000" cy="3429000"/>
            <a:chOff x="0" y="0"/>
            <a:chExt cx="1505" cy="4310"/>
          </a:xfrm>
        </p:grpSpPr>
        <p:grpSp>
          <p:nvGrpSpPr>
            <p:cNvPr id="297992" name="Group 8"/>
            <p:cNvGrpSpPr>
              <a:grpSpLocks/>
            </p:cNvGrpSpPr>
            <p:nvPr/>
          </p:nvGrpSpPr>
          <p:grpSpPr bwMode="auto">
            <a:xfrm>
              <a:off x="0" y="0"/>
              <a:ext cx="757" cy="480"/>
              <a:chOff x="0" y="0"/>
              <a:chExt cx="757" cy="480"/>
            </a:xfrm>
          </p:grpSpPr>
          <p:sp>
            <p:nvSpPr>
              <p:cNvPr id="297993" name="Rectangle 9"/>
              <p:cNvSpPr>
                <a:spLocks noChangeArrowheads="1"/>
              </p:cNvSpPr>
              <p:nvPr/>
            </p:nvSpPr>
            <p:spPr bwMode="auto">
              <a:xfrm>
                <a:off x="43" y="0"/>
                <a:ext cx="671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ctr"/>
                <a:r>
                  <a:rPr lang="en-US" b="0">
                    <a:cs typeface="Arial" charset="0"/>
                  </a:rPr>
                  <a:t>Jenis Barang</a:t>
                </a:r>
                <a:endParaRPr lang="en-US" b="0">
                  <a:cs typeface="Times New Roman" pitchFamily="18" charset="0"/>
                </a:endParaRPr>
              </a:p>
              <a:p>
                <a:pPr algn="ctr" eaLnBrk="0" hangingPunct="0"/>
                <a:endParaRPr lang="en-US" b="0"/>
              </a:p>
            </p:txBody>
          </p:sp>
          <p:sp>
            <p:nvSpPr>
              <p:cNvPr id="297994" name="Rectangle 10"/>
              <p:cNvSpPr>
                <a:spLocks noChangeArrowheads="1"/>
              </p:cNvSpPr>
              <p:nvPr/>
            </p:nvSpPr>
            <p:spPr bwMode="auto">
              <a:xfrm>
                <a:off x="0" y="0"/>
                <a:ext cx="757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7995" name="Group 11"/>
            <p:cNvGrpSpPr>
              <a:grpSpLocks/>
            </p:cNvGrpSpPr>
            <p:nvPr/>
          </p:nvGrpSpPr>
          <p:grpSpPr bwMode="auto">
            <a:xfrm>
              <a:off x="757" y="0"/>
              <a:ext cx="374" cy="480"/>
              <a:chOff x="757" y="0"/>
              <a:chExt cx="374" cy="480"/>
            </a:xfrm>
          </p:grpSpPr>
          <p:sp>
            <p:nvSpPr>
              <p:cNvPr id="297996" name="Rectangle 12"/>
              <p:cNvSpPr>
                <a:spLocks noChangeArrowheads="1"/>
              </p:cNvSpPr>
              <p:nvPr/>
            </p:nvSpPr>
            <p:spPr bwMode="auto">
              <a:xfrm>
                <a:off x="800" y="0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ctr"/>
                <a:r>
                  <a:rPr lang="en-US" b="0">
                    <a:cs typeface="Arial" charset="0"/>
                  </a:rPr>
                  <a:t>1997</a:t>
                </a:r>
                <a:endParaRPr lang="en-US" b="0">
                  <a:cs typeface="Times New Roman" pitchFamily="18" charset="0"/>
                </a:endParaRPr>
              </a:p>
              <a:p>
                <a:pPr algn="ctr" eaLnBrk="0" hangingPunct="0"/>
                <a:endParaRPr lang="en-US" b="0"/>
              </a:p>
            </p:txBody>
          </p:sp>
          <p:sp>
            <p:nvSpPr>
              <p:cNvPr id="297997" name="Rectangle 13"/>
              <p:cNvSpPr>
                <a:spLocks noChangeArrowheads="1"/>
              </p:cNvSpPr>
              <p:nvPr/>
            </p:nvSpPr>
            <p:spPr bwMode="auto">
              <a:xfrm>
                <a:off x="757" y="0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7998" name="Group 14"/>
            <p:cNvGrpSpPr>
              <a:grpSpLocks/>
            </p:cNvGrpSpPr>
            <p:nvPr/>
          </p:nvGrpSpPr>
          <p:grpSpPr bwMode="auto">
            <a:xfrm>
              <a:off x="1131" y="0"/>
              <a:ext cx="374" cy="480"/>
              <a:chOff x="1131" y="0"/>
              <a:chExt cx="374" cy="480"/>
            </a:xfrm>
          </p:grpSpPr>
          <p:sp>
            <p:nvSpPr>
              <p:cNvPr id="297999" name="Rectangle 15"/>
              <p:cNvSpPr>
                <a:spLocks noChangeArrowheads="1"/>
              </p:cNvSpPr>
              <p:nvPr/>
            </p:nvSpPr>
            <p:spPr bwMode="auto">
              <a:xfrm>
                <a:off x="1174" y="0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ctr"/>
                <a:r>
                  <a:rPr lang="en-US" b="0">
                    <a:cs typeface="Arial" charset="0"/>
                  </a:rPr>
                  <a:t>1998</a:t>
                </a:r>
                <a:endParaRPr lang="en-US" b="0">
                  <a:cs typeface="Times New Roman" pitchFamily="18" charset="0"/>
                </a:endParaRPr>
              </a:p>
              <a:p>
                <a:pPr algn="ctr" eaLnBrk="0" hangingPunct="0"/>
                <a:endParaRPr lang="en-US" b="0"/>
              </a:p>
            </p:txBody>
          </p:sp>
          <p:sp>
            <p:nvSpPr>
              <p:cNvPr id="298000" name="Rectangle 16"/>
              <p:cNvSpPr>
                <a:spLocks noChangeArrowheads="1"/>
              </p:cNvSpPr>
              <p:nvPr/>
            </p:nvSpPr>
            <p:spPr bwMode="auto">
              <a:xfrm>
                <a:off x="1131" y="0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01" name="Group 17"/>
            <p:cNvGrpSpPr>
              <a:grpSpLocks/>
            </p:cNvGrpSpPr>
            <p:nvPr/>
          </p:nvGrpSpPr>
          <p:grpSpPr bwMode="auto">
            <a:xfrm>
              <a:off x="0" y="480"/>
              <a:ext cx="757" cy="480"/>
              <a:chOff x="0" y="480"/>
              <a:chExt cx="757" cy="480"/>
            </a:xfrm>
          </p:grpSpPr>
          <p:sp>
            <p:nvSpPr>
              <p:cNvPr id="298002" name="Rectangle 18"/>
              <p:cNvSpPr>
                <a:spLocks noChangeArrowheads="1"/>
              </p:cNvSpPr>
              <p:nvPr/>
            </p:nvSpPr>
            <p:spPr bwMode="auto">
              <a:xfrm>
                <a:off x="43" y="480"/>
                <a:ext cx="671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 b="0">
                    <a:cs typeface="Arial" charset="0"/>
                  </a:rPr>
                  <a:t>Beras</a:t>
                </a:r>
                <a:endParaRPr lang="en-US" sz="1600" b="0">
                  <a:cs typeface="Times New Roman" pitchFamily="18" charset="0"/>
                </a:endParaRPr>
              </a:p>
              <a:p>
                <a:pPr algn="just" eaLnBrk="0" hangingPunct="0"/>
                <a:endParaRPr lang="en-US" sz="1600" b="0"/>
              </a:p>
            </p:txBody>
          </p:sp>
          <p:sp>
            <p:nvSpPr>
              <p:cNvPr id="298003" name="Rectangle 19"/>
              <p:cNvSpPr>
                <a:spLocks noChangeArrowheads="1"/>
              </p:cNvSpPr>
              <p:nvPr/>
            </p:nvSpPr>
            <p:spPr bwMode="auto">
              <a:xfrm>
                <a:off x="0" y="480"/>
                <a:ext cx="757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04" name="Group 20"/>
            <p:cNvGrpSpPr>
              <a:grpSpLocks/>
            </p:cNvGrpSpPr>
            <p:nvPr/>
          </p:nvGrpSpPr>
          <p:grpSpPr bwMode="auto">
            <a:xfrm>
              <a:off x="757" y="480"/>
              <a:ext cx="374" cy="480"/>
              <a:chOff x="757" y="480"/>
              <a:chExt cx="374" cy="480"/>
            </a:xfrm>
          </p:grpSpPr>
          <p:sp>
            <p:nvSpPr>
              <p:cNvPr id="298005" name="Rectangle 21"/>
              <p:cNvSpPr>
                <a:spLocks noChangeArrowheads="1"/>
              </p:cNvSpPr>
              <p:nvPr/>
            </p:nvSpPr>
            <p:spPr bwMode="auto">
              <a:xfrm>
                <a:off x="800" y="480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815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06" name="Rectangle 22"/>
              <p:cNvSpPr>
                <a:spLocks noChangeArrowheads="1"/>
              </p:cNvSpPr>
              <p:nvPr/>
            </p:nvSpPr>
            <p:spPr bwMode="auto">
              <a:xfrm>
                <a:off x="757" y="480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07" name="Group 23"/>
            <p:cNvGrpSpPr>
              <a:grpSpLocks/>
            </p:cNvGrpSpPr>
            <p:nvPr/>
          </p:nvGrpSpPr>
          <p:grpSpPr bwMode="auto">
            <a:xfrm>
              <a:off x="1131" y="480"/>
              <a:ext cx="374" cy="480"/>
              <a:chOff x="1131" y="480"/>
              <a:chExt cx="374" cy="480"/>
            </a:xfrm>
          </p:grpSpPr>
          <p:sp>
            <p:nvSpPr>
              <p:cNvPr id="298008" name="Rectangle 24"/>
              <p:cNvSpPr>
                <a:spLocks noChangeArrowheads="1"/>
              </p:cNvSpPr>
              <p:nvPr/>
            </p:nvSpPr>
            <p:spPr bwMode="auto">
              <a:xfrm>
                <a:off x="1174" y="480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1.002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09" name="Rectangle 25"/>
              <p:cNvSpPr>
                <a:spLocks noChangeArrowheads="1"/>
              </p:cNvSpPr>
              <p:nvPr/>
            </p:nvSpPr>
            <p:spPr bwMode="auto">
              <a:xfrm>
                <a:off x="1131" y="480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10" name="Group 26"/>
            <p:cNvGrpSpPr>
              <a:grpSpLocks/>
            </p:cNvGrpSpPr>
            <p:nvPr/>
          </p:nvGrpSpPr>
          <p:grpSpPr bwMode="auto">
            <a:xfrm>
              <a:off x="0" y="960"/>
              <a:ext cx="757" cy="384"/>
              <a:chOff x="0" y="960"/>
              <a:chExt cx="757" cy="384"/>
            </a:xfrm>
          </p:grpSpPr>
          <p:sp>
            <p:nvSpPr>
              <p:cNvPr id="298011" name="Rectangle 27"/>
              <p:cNvSpPr>
                <a:spLocks noChangeArrowheads="1"/>
              </p:cNvSpPr>
              <p:nvPr/>
            </p:nvSpPr>
            <p:spPr bwMode="auto">
              <a:xfrm>
                <a:off x="43" y="960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 b="0">
                    <a:cs typeface="Arial" charset="0"/>
                  </a:rPr>
                  <a:t>Jagung</a:t>
                </a:r>
                <a:endParaRPr lang="en-US" sz="1600" b="0">
                  <a:cs typeface="Times New Roman" pitchFamily="18" charset="0"/>
                </a:endParaRPr>
              </a:p>
              <a:p>
                <a:pPr algn="just" eaLnBrk="0" hangingPunct="0"/>
                <a:endParaRPr lang="en-US" sz="1600" b="0"/>
              </a:p>
            </p:txBody>
          </p:sp>
          <p:sp>
            <p:nvSpPr>
              <p:cNvPr id="298012" name="Rectangle 28"/>
              <p:cNvSpPr>
                <a:spLocks noChangeArrowheads="1"/>
              </p:cNvSpPr>
              <p:nvPr/>
            </p:nvSpPr>
            <p:spPr bwMode="auto">
              <a:xfrm>
                <a:off x="0" y="960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13" name="Group 29"/>
            <p:cNvGrpSpPr>
              <a:grpSpLocks/>
            </p:cNvGrpSpPr>
            <p:nvPr/>
          </p:nvGrpSpPr>
          <p:grpSpPr bwMode="auto">
            <a:xfrm>
              <a:off x="757" y="960"/>
              <a:ext cx="374" cy="384"/>
              <a:chOff x="757" y="960"/>
              <a:chExt cx="374" cy="384"/>
            </a:xfrm>
          </p:grpSpPr>
          <p:sp>
            <p:nvSpPr>
              <p:cNvPr id="298014" name="Rectangle 30"/>
              <p:cNvSpPr>
                <a:spLocks noChangeArrowheads="1"/>
              </p:cNvSpPr>
              <p:nvPr/>
            </p:nvSpPr>
            <p:spPr bwMode="auto">
              <a:xfrm>
                <a:off x="800" y="960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456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15" name="Rectangle 31"/>
              <p:cNvSpPr>
                <a:spLocks noChangeArrowheads="1"/>
              </p:cNvSpPr>
              <p:nvPr/>
            </p:nvSpPr>
            <p:spPr bwMode="auto">
              <a:xfrm>
                <a:off x="757" y="960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16" name="Group 32"/>
            <p:cNvGrpSpPr>
              <a:grpSpLocks/>
            </p:cNvGrpSpPr>
            <p:nvPr/>
          </p:nvGrpSpPr>
          <p:grpSpPr bwMode="auto">
            <a:xfrm>
              <a:off x="1131" y="960"/>
              <a:ext cx="374" cy="384"/>
              <a:chOff x="1131" y="960"/>
              <a:chExt cx="374" cy="384"/>
            </a:xfrm>
          </p:grpSpPr>
          <p:sp>
            <p:nvSpPr>
              <p:cNvPr id="298017" name="Rectangle 33"/>
              <p:cNvSpPr>
                <a:spLocks noChangeArrowheads="1"/>
              </p:cNvSpPr>
              <p:nvPr/>
            </p:nvSpPr>
            <p:spPr bwMode="auto">
              <a:xfrm>
                <a:off x="1174" y="960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500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18" name="Rectangle 34"/>
              <p:cNvSpPr>
                <a:spLocks noChangeArrowheads="1"/>
              </p:cNvSpPr>
              <p:nvPr/>
            </p:nvSpPr>
            <p:spPr bwMode="auto">
              <a:xfrm>
                <a:off x="1131" y="960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19" name="Group 35"/>
            <p:cNvGrpSpPr>
              <a:grpSpLocks/>
            </p:cNvGrpSpPr>
            <p:nvPr/>
          </p:nvGrpSpPr>
          <p:grpSpPr bwMode="auto">
            <a:xfrm>
              <a:off x="0" y="1344"/>
              <a:ext cx="757" cy="480"/>
              <a:chOff x="0" y="1344"/>
              <a:chExt cx="757" cy="480"/>
            </a:xfrm>
          </p:grpSpPr>
          <p:sp>
            <p:nvSpPr>
              <p:cNvPr id="298020" name="Rectangle 36"/>
              <p:cNvSpPr>
                <a:spLocks noChangeArrowheads="1"/>
              </p:cNvSpPr>
              <p:nvPr/>
            </p:nvSpPr>
            <p:spPr bwMode="auto">
              <a:xfrm>
                <a:off x="43" y="1344"/>
                <a:ext cx="671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 b="0">
                    <a:cs typeface="Arial" charset="0"/>
                  </a:rPr>
                  <a:t>Kedelai</a:t>
                </a:r>
                <a:endParaRPr lang="en-US" sz="1600" b="0">
                  <a:cs typeface="Times New Roman" pitchFamily="18" charset="0"/>
                </a:endParaRPr>
              </a:p>
              <a:p>
                <a:pPr algn="just" eaLnBrk="0" hangingPunct="0"/>
                <a:endParaRPr lang="en-US" sz="1600" b="0"/>
              </a:p>
            </p:txBody>
          </p:sp>
          <p:sp>
            <p:nvSpPr>
              <p:cNvPr id="298021" name="Rectangle 37"/>
              <p:cNvSpPr>
                <a:spLocks noChangeArrowheads="1"/>
              </p:cNvSpPr>
              <p:nvPr/>
            </p:nvSpPr>
            <p:spPr bwMode="auto">
              <a:xfrm>
                <a:off x="0" y="1344"/>
                <a:ext cx="757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22" name="Group 38"/>
            <p:cNvGrpSpPr>
              <a:grpSpLocks/>
            </p:cNvGrpSpPr>
            <p:nvPr/>
          </p:nvGrpSpPr>
          <p:grpSpPr bwMode="auto">
            <a:xfrm>
              <a:off x="757" y="1344"/>
              <a:ext cx="374" cy="480"/>
              <a:chOff x="757" y="1344"/>
              <a:chExt cx="374" cy="480"/>
            </a:xfrm>
          </p:grpSpPr>
          <p:sp>
            <p:nvSpPr>
              <p:cNvPr id="298023" name="Rectangle 39"/>
              <p:cNvSpPr>
                <a:spLocks noChangeArrowheads="1"/>
              </p:cNvSpPr>
              <p:nvPr/>
            </p:nvSpPr>
            <p:spPr bwMode="auto">
              <a:xfrm>
                <a:off x="800" y="1344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1.215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24" name="Rectangle 40"/>
              <p:cNvSpPr>
                <a:spLocks noChangeArrowheads="1"/>
              </p:cNvSpPr>
              <p:nvPr/>
            </p:nvSpPr>
            <p:spPr bwMode="auto">
              <a:xfrm>
                <a:off x="757" y="1344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25" name="Group 41"/>
            <p:cNvGrpSpPr>
              <a:grpSpLocks/>
            </p:cNvGrpSpPr>
            <p:nvPr/>
          </p:nvGrpSpPr>
          <p:grpSpPr bwMode="auto">
            <a:xfrm>
              <a:off x="1131" y="1344"/>
              <a:ext cx="374" cy="480"/>
              <a:chOff x="1131" y="1344"/>
              <a:chExt cx="374" cy="480"/>
            </a:xfrm>
          </p:grpSpPr>
          <p:sp>
            <p:nvSpPr>
              <p:cNvPr id="298026" name="Rectangle 42"/>
              <p:cNvSpPr>
                <a:spLocks noChangeArrowheads="1"/>
              </p:cNvSpPr>
              <p:nvPr/>
            </p:nvSpPr>
            <p:spPr bwMode="auto">
              <a:xfrm>
                <a:off x="1174" y="1344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1.151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27" name="Rectangle 43"/>
              <p:cNvSpPr>
                <a:spLocks noChangeArrowheads="1"/>
              </p:cNvSpPr>
              <p:nvPr/>
            </p:nvSpPr>
            <p:spPr bwMode="auto">
              <a:xfrm>
                <a:off x="1131" y="1344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28" name="Group 44"/>
            <p:cNvGrpSpPr>
              <a:grpSpLocks/>
            </p:cNvGrpSpPr>
            <p:nvPr/>
          </p:nvGrpSpPr>
          <p:grpSpPr bwMode="auto">
            <a:xfrm>
              <a:off x="0" y="1824"/>
              <a:ext cx="757" cy="480"/>
              <a:chOff x="0" y="1824"/>
              <a:chExt cx="757" cy="480"/>
            </a:xfrm>
          </p:grpSpPr>
          <p:sp>
            <p:nvSpPr>
              <p:cNvPr id="298029" name="Rectangle 45"/>
              <p:cNvSpPr>
                <a:spLocks noChangeArrowheads="1"/>
              </p:cNvSpPr>
              <p:nvPr/>
            </p:nvSpPr>
            <p:spPr bwMode="auto">
              <a:xfrm>
                <a:off x="43" y="1824"/>
                <a:ext cx="671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 b="0">
                    <a:cs typeface="Arial" charset="0"/>
                  </a:rPr>
                  <a:t>Kacang Hijau</a:t>
                </a:r>
                <a:endParaRPr lang="en-US" sz="1600" b="0">
                  <a:cs typeface="Times New Roman" pitchFamily="18" charset="0"/>
                </a:endParaRPr>
              </a:p>
              <a:p>
                <a:pPr algn="just" eaLnBrk="0" hangingPunct="0"/>
                <a:endParaRPr lang="en-US" sz="1600" b="0"/>
              </a:p>
            </p:txBody>
          </p:sp>
          <p:sp>
            <p:nvSpPr>
              <p:cNvPr id="298030" name="Rectangle 46"/>
              <p:cNvSpPr>
                <a:spLocks noChangeArrowheads="1"/>
              </p:cNvSpPr>
              <p:nvPr/>
            </p:nvSpPr>
            <p:spPr bwMode="auto">
              <a:xfrm>
                <a:off x="0" y="1824"/>
                <a:ext cx="757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31" name="Group 47"/>
            <p:cNvGrpSpPr>
              <a:grpSpLocks/>
            </p:cNvGrpSpPr>
            <p:nvPr/>
          </p:nvGrpSpPr>
          <p:grpSpPr bwMode="auto">
            <a:xfrm>
              <a:off x="757" y="1824"/>
              <a:ext cx="374" cy="480"/>
              <a:chOff x="757" y="1824"/>
              <a:chExt cx="374" cy="480"/>
            </a:xfrm>
          </p:grpSpPr>
          <p:sp>
            <p:nvSpPr>
              <p:cNvPr id="298032" name="Rectangle 48"/>
              <p:cNvSpPr>
                <a:spLocks noChangeArrowheads="1"/>
              </p:cNvSpPr>
              <p:nvPr/>
            </p:nvSpPr>
            <p:spPr bwMode="auto">
              <a:xfrm>
                <a:off x="800" y="1824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1.261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33" name="Rectangle 49"/>
              <p:cNvSpPr>
                <a:spLocks noChangeArrowheads="1"/>
              </p:cNvSpPr>
              <p:nvPr/>
            </p:nvSpPr>
            <p:spPr bwMode="auto">
              <a:xfrm>
                <a:off x="757" y="1824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34" name="Group 50"/>
            <p:cNvGrpSpPr>
              <a:grpSpLocks/>
            </p:cNvGrpSpPr>
            <p:nvPr/>
          </p:nvGrpSpPr>
          <p:grpSpPr bwMode="auto">
            <a:xfrm>
              <a:off x="1131" y="1824"/>
              <a:ext cx="374" cy="480"/>
              <a:chOff x="1131" y="1824"/>
              <a:chExt cx="374" cy="480"/>
            </a:xfrm>
          </p:grpSpPr>
          <p:sp>
            <p:nvSpPr>
              <p:cNvPr id="298035" name="Rectangle 51"/>
              <p:cNvSpPr>
                <a:spLocks noChangeArrowheads="1"/>
              </p:cNvSpPr>
              <p:nvPr/>
            </p:nvSpPr>
            <p:spPr bwMode="auto">
              <a:xfrm>
                <a:off x="1174" y="1824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1.288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36" name="Rectangle 52"/>
              <p:cNvSpPr>
                <a:spLocks noChangeArrowheads="1"/>
              </p:cNvSpPr>
              <p:nvPr/>
            </p:nvSpPr>
            <p:spPr bwMode="auto">
              <a:xfrm>
                <a:off x="1131" y="1824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37" name="Group 53"/>
            <p:cNvGrpSpPr>
              <a:grpSpLocks/>
            </p:cNvGrpSpPr>
            <p:nvPr/>
          </p:nvGrpSpPr>
          <p:grpSpPr bwMode="auto">
            <a:xfrm>
              <a:off x="0" y="2304"/>
              <a:ext cx="757" cy="480"/>
              <a:chOff x="0" y="2304"/>
              <a:chExt cx="757" cy="480"/>
            </a:xfrm>
          </p:grpSpPr>
          <p:sp>
            <p:nvSpPr>
              <p:cNvPr id="298038" name="Rectangle 54"/>
              <p:cNvSpPr>
                <a:spLocks noChangeArrowheads="1"/>
              </p:cNvSpPr>
              <p:nvPr/>
            </p:nvSpPr>
            <p:spPr bwMode="auto">
              <a:xfrm>
                <a:off x="43" y="2304"/>
                <a:ext cx="671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 b="0">
                    <a:cs typeface="Arial" charset="0"/>
                  </a:rPr>
                  <a:t>Kacang Tanah</a:t>
                </a:r>
                <a:endParaRPr lang="en-US" sz="1600" b="0">
                  <a:cs typeface="Times New Roman" pitchFamily="18" charset="0"/>
                </a:endParaRPr>
              </a:p>
              <a:p>
                <a:pPr algn="just" eaLnBrk="0" hangingPunct="0"/>
                <a:endParaRPr lang="en-US" sz="1600" b="0"/>
              </a:p>
            </p:txBody>
          </p:sp>
          <p:sp>
            <p:nvSpPr>
              <p:cNvPr id="298039" name="Rectangle 55"/>
              <p:cNvSpPr>
                <a:spLocks noChangeArrowheads="1"/>
              </p:cNvSpPr>
              <p:nvPr/>
            </p:nvSpPr>
            <p:spPr bwMode="auto">
              <a:xfrm>
                <a:off x="0" y="2304"/>
                <a:ext cx="757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40" name="Group 56"/>
            <p:cNvGrpSpPr>
              <a:grpSpLocks/>
            </p:cNvGrpSpPr>
            <p:nvPr/>
          </p:nvGrpSpPr>
          <p:grpSpPr bwMode="auto">
            <a:xfrm>
              <a:off x="757" y="2304"/>
              <a:ext cx="374" cy="480"/>
              <a:chOff x="757" y="2304"/>
              <a:chExt cx="374" cy="480"/>
            </a:xfrm>
          </p:grpSpPr>
          <p:sp>
            <p:nvSpPr>
              <p:cNvPr id="298041" name="Rectangle 57"/>
              <p:cNvSpPr>
                <a:spLocks noChangeArrowheads="1"/>
              </p:cNvSpPr>
              <p:nvPr/>
            </p:nvSpPr>
            <p:spPr bwMode="auto">
              <a:xfrm>
                <a:off x="800" y="2304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2.095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42" name="Rectangle 58"/>
              <p:cNvSpPr>
                <a:spLocks noChangeArrowheads="1"/>
              </p:cNvSpPr>
              <p:nvPr/>
            </p:nvSpPr>
            <p:spPr bwMode="auto">
              <a:xfrm>
                <a:off x="757" y="2304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43" name="Group 59"/>
            <p:cNvGrpSpPr>
              <a:grpSpLocks/>
            </p:cNvGrpSpPr>
            <p:nvPr/>
          </p:nvGrpSpPr>
          <p:grpSpPr bwMode="auto">
            <a:xfrm>
              <a:off x="1131" y="2304"/>
              <a:ext cx="374" cy="480"/>
              <a:chOff x="1131" y="2304"/>
              <a:chExt cx="374" cy="480"/>
            </a:xfrm>
          </p:grpSpPr>
          <p:sp>
            <p:nvSpPr>
              <p:cNvPr id="298044" name="Rectangle 60"/>
              <p:cNvSpPr>
                <a:spLocks noChangeArrowheads="1"/>
              </p:cNvSpPr>
              <p:nvPr/>
            </p:nvSpPr>
            <p:spPr bwMode="auto">
              <a:xfrm>
                <a:off x="1174" y="2304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2.000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45" name="Rectangle 61"/>
              <p:cNvSpPr>
                <a:spLocks noChangeArrowheads="1"/>
              </p:cNvSpPr>
              <p:nvPr/>
            </p:nvSpPr>
            <p:spPr bwMode="auto">
              <a:xfrm>
                <a:off x="1131" y="2304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46" name="Group 62"/>
            <p:cNvGrpSpPr>
              <a:grpSpLocks/>
            </p:cNvGrpSpPr>
            <p:nvPr/>
          </p:nvGrpSpPr>
          <p:grpSpPr bwMode="auto">
            <a:xfrm>
              <a:off x="0" y="2784"/>
              <a:ext cx="757" cy="384"/>
              <a:chOff x="0" y="2784"/>
              <a:chExt cx="757" cy="384"/>
            </a:xfrm>
          </p:grpSpPr>
          <p:sp>
            <p:nvSpPr>
              <p:cNvPr id="298047" name="Rectangle 63"/>
              <p:cNvSpPr>
                <a:spLocks noChangeArrowheads="1"/>
              </p:cNvSpPr>
              <p:nvPr/>
            </p:nvSpPr>
            <p:spPr bwMode="auto">
              <a:xfrm>
                <a:off x="43" y="2784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 b="0">
                    <a:cs typeface="Arial" charset="0"/>
                  </a:rPr>
                  <a:t>Ketela Pohon</a:t>
                </a:r>
                <a:endParaRPr lang="en-US" sz="1600" b="0">
                  <a:cs typeface="Times New Roman" pitchFamily="18" charset="0"/>
                </a:endParaRPr>
              </a:p>
              <a:p>
                <a:pPr algn="just" eaLnBrk="0" hangingPunct="0"/>
                <a:endParaRPr lang="en-US" sz="1600" b="0"/>
              </a:p>
            </p:txBody>
          </p:sp>
          <p:sp>
            <p:nvSpPr>
              <p:cNvPr id="298048" name="Rectangle 64"/>
              <p:cNvSpPr>
                <a:spLocks noChangeArrowheads="1"/>
              </p:cNvSpPr>
              <p:nvPr/>
            </p:nvSpPr>
            <p:spPr bwMode="auto">
              <a:xfrm>
                <a:off x="0" y="2784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49" name="Group 65"/>
            <p:cNvGrpSpPr>
              <a:grpSpLocks/>
            </p:cNvGrpSpPr>
            <p:nvPr/>
          </p:nvGrpSpPr>
          <p:grpSpPr bwMode="auto">
            <a:xfrm>
              <a:off x="757" y="2784"/>
              <a:ext cx="374" cy="384"/>
              <a:chOff x="757" y="2784"/>
              <a:chExt cx="374" cy="384"/>
            </a:xfrm>
          </p:grpSpPr>
          <p:sp>
            <p:nvSpPr>
              <p:cNvPr id="298050" name="Rectangle 66"/>
              <p:cNvSpPr>
                <a:spLocks noChangeArrowheads="1"/>
              </p:cNvSpPr>
              <p:nvPr/>
            </p:nvSpPr>
            <p:spPr bwMode="auto">
              <a:xfrm>
                <a:off x="800" y="2784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205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51" name="Rectangle 67"/>
              <p:cNvSpPr>
                <a:spLocks noChangeArrowheads="1"/>
              </p:cNvSpPr>
              <p:nvPr/>
            </p:nvSpPr>
            <p:spPr bwMode="auto">
              <a:xfrm>
                <a:off x="757" y="2784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52" name="Group 68"/>
            <p:cNvGrpSpPr>
              <a:grpSpLocks/>
            </p:cNvGrpSpPr>
            <p:nvPr/>
          </p:nvGrpSpPr>
          <p:grpSpPr bwMode="auto">
            <a:xfrm>
              <a:off x="1131" y="2784"/>
              <a:ext cx="374" cy="384"/>
              <a:chOff x="1131" y="2784"/>
              <a:chExt cx="374" cy="384"/>
            </a:xfrm>
          </p:grpSpPr>
          <p:sp>
            <p:nvSpPr>
              <p:cNvPr id="298053" name="Rectangle 69"/>
              <p:cNvSpPr>
                <a:spLocks noChangeArrowheads="1"/>
              </p:cNvSpPr>
              <p:nvPr/>
            </p:nvSpPr>
            <p:spPr bwMode="auto">
              <a:xfrm>
                <a:off x="1174" y="2784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269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54" name="Rectangle 70"/>
              <p:cNvSpPr>
                <a:spLocks noChangeArrowheads="1"/>
              </p:cNvSpPr>
              <p:nvPr/>
            </p:nvSpPr>
            <p:spPr bwMode="auto">
              <a:xfrm>
                <a:off x="1131" y="2784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55" name="Group 71"/>
            <p:cNvGrpSpPr>
              <a:grpSpLocks/>
            </p:cNvGrpSpPr>
            <p:nvPr/>
          </p:nvGrpSpPr>
          <p:grpSpPr bwMode="auto">
            <a:xfrm>
              <a:off x="0" y="3168"/>
              <a:ext cx="757" cy="384"/>
              <a:chOff x="0" y="3168"/>
              <a:chExt cx="757" cy="384"/>
            </a:xfrm>
          </p:grpSpPr>
          <p:sp>
            <p:nvSpPr>
              <p:cNvPr id="298056" name="Rectangle 72"/>
              <p:cNvSpPr>
                <a:spLocks noChangeArrowheads="1"/>
              </p:cNvSpPr>
              <p:nvPr/>
            </p:nvSpPr>
            <p:spPr bwMode="auto">
              <a:xfrm>
                <a:off x="43" y="3168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 b="0">
                    <a:cs typeface="Arial" charset="0"/>
                  </a:rPr>
                  <a:t>Ketela Rambat</a:t>
                </a:r>
                <a:endParaRPr lang="en-US" sz="1600" b="0">
                  <a:cs typeface="Times New Roman" pitchFamily="18" charset="0"/>
                </a:endParaRPr>
              </a:p>
              <a:p>
                <a:pPr algn="just" eaLnBrk="0" hangingPunct="0"/>
                <a:endParaRPr lang="en-US" sz="1600" b="0"/>
              </a:p>
            </p:txBody>
          </p:sp>
          <p:sp>
            <p:nvSpPr>
              <p:cNvPr id="298057" name="Rectangle 73"/>
              <p:cNvSpPr>
                <a:spLocks noChangeArrowheads="1"/>
              </p:cNvSpPr>
              <p:nvPr/>
            </p:nvSpPr>
            <p:spPr bwMode="auto">
              <a:xfrm>
                <a:off x="0" y="3168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58" name="Group 74"/>
            <p:cNvGrpSpPr>
              <a:grpSpLocks/>
            </p:cNvGrpSpPr>
            <p:nvPr/>
          </p:nvGrpSpPr>
          <p:grpSpPr bwMode="auto">
            <a:xfrm>
              <a:off x="757" y="3168"/>
              <a:ext cx="374" cy="384"/>
              <a:chOff x="757" y="3168"/>
              <a:chExt cx="374" cy="384"/>
            </a:xfrm>
          </p:grpSpPr>
          <p:sp>
            <p:nvSpPr>
              <p:cNvPr id="298059" name="Rectangle 75"/>
              <p:cNvSpPr>
                <a:spLocks noChangeArrowheads="1"/>
              </p:cNvSpPr>
              <p:nvPr/>
            </p:nvSpPr>
            <p:spPr bwMode="auto">
              <a:xfrm>
                <a:off x="800" y="3168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298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60" name="Rectangle 76"/>
              <p:cNvSpPr>
                <a:spLocks noChangeArrowheads="1"/>
              </p:cNvSpPr>
              <p:nvPr/>
            </p:nvSpPr>
            <p:spPr bwMode="auto">
              <a:xfrm>
                <a:off x="757" y="3168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61" name="Group 77"/>
            <p:cNvGrpSpPr>
              <a:grpSpLocks/>
            </p:cNvGrpSpPr>
            <p:nvPr/>
          </p:nvGrpSpPr>
          <p:grpSpPr bwMode="auto">
            <a:xfrm>
              <a:off x="1131" y="3168"/>
              <a:ext cx="374" cy="384"/>
              <a:chOff x="1131" y="3168"/>
              <a:chExt cx="374" cy="384"/>
            </a:xfrm>
          </p:grpSpPr>
          <p:sp>
            <p:nvSpPr>
              <p:cNvPr id="298062" name="Rectangle 78"/>
              <p:cNvSpPr>
                <a:spLocks noChangeArrowheads="1"/>
              </p:cNvSpPr>
              <p:nvPr/>
            </p:nvSpPr>
            <p:spPr bwMode="auto">
              <a:xfrm>
                <a:off x="1174" y="3168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367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63" name="Rectangle 79"/>
              <p:cNvSpPr>
                <a:spLocks noChangeArrowheads="1"/>
              </p:cNvSpPr>
              <p:nvPr/>
            </p:nvSpPr>
            <p:spPr bwMode="auto">
              <a:xfrm>
                <a:off x="1131" y="3168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64" name="Group 80"/>
            <p:cNvGrpSpPr>
              <a:grpSpLocks/>
            </p:cNvGrpSpPr>
            <p:nvPr/>
          </p:nvGrpSpPr>
          <p:grpSpPr bwMode="auto">
            <a:xfrm>
              <a:off x="0" y="3552"/>
              <a:ext cx="757" cy="384"/>
              <a:chOff x="0" y="3552"/>
              <a:chExt cx="757" cy="384"/>
            </a:xfrm>
          </p:grpSpPr>
          <p:sp>
            <p:nvSpPr>
              <p:cNvPr id="298065" name="Rectangle 81"/>
              <p:cNvSpPr>
                <a:spLocks noChangeArrowheads="1"/>
              </p:cNvSpPr>
              <p:nvPr/>
            </p:nvSpPr>
            <p:spPr bwMode="auto">
              <a:xfrm>
                <a:off x="43" y="3552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 b="0">
                    <a:cs typeface="Arial" charset="0"/>
                  </a:rPr>
                  <a:t>Kentang</a:t>
                </a:r>
                <a:endParaRPr lang="en-US" sz="1600" b="0">
                  <a:cs typeface="Times New Roman" pitchFamily="18" charset="0"/>
                </a:endParaRPr>
              </a:p>
              <a:p>
                <a:pPr algn="just" eaLnBrk="0" hangingPunct="0"/>
                <a:endParaRPr lang="en-US" sz="1600" b="0"/>
              </a:p>
            </p:txBody>
          </p:sp>
          <p:sp>
            <p:nvSpPr>
              <p:cNvPr id="298066" name="Rectangle 82"/>
              <p:cNvSpPr>
                <a:spLocks noChangeArrowheads="1"/>
              </p:cNvSpPr>
              <p:nvPr/>
            </p:nvSpPr>
            <p:spPr bwMode="auto">
              <a:xfrm>
                <a:off x="0" y="3552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67" name="Group 83"/>
            <p:cNvGrpSpPr>
              <a:grpSpLocks/>
            </p:cNvGrpSpPr>
            <p:nvPr/>
          </p:nvGrpSpPr>
          <p:grpSpPr bwMode="auto">
            <a:xfrm>
              <a:off x="757" y="3552"/>
              <a:ext cx="374" cy="384"/>
              <a:chOff x="757" y="3552"/>
              <a:chExt cx="374" cy="384"/>
            </a:xfrm>
          </p:grpSpPr>
          <p:sp>
            <p:nvSpPr>
              <p:cNvPr id="298068" name="Rectangle 84"/>
              <p:cNvSpPr>
                <a:spLocks noChangeArrowheads="1"/>
              </p:cNvSpPr>
              <p:nvPr/>
            </p:nvSpPr>
            <p:spPr bwMode="auto">
              <a:xfrm>
                <a:off x="800" y="3552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852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69" name="Rectangle 85"/>
              <p:cNvSpPr>
                <a:spLocks noChangeArrowheads="1"/>
              </p:cNvSpPr>
              <p:nvPr/>
            </p:nvSpPr>
            <p:spPr bwMode="auto">
              <a:xfrm>
                <a:off x="757" y="3552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70" name="Group 86"/>
            <p:cNvGrpSpPr>
              <a:grpSpLocks/>
            </p:cNvGrpSpPr>
            <p:nvPr/>
          </p:nvGrpSpPr>
          <p:grpSpPr bwMode="auto">
            <a:xfrm>
              <a:off x="1131" y="3552"/>
              <a:ext cx="374" cy="384"/>
              <a:chOff x="1131" y="3552"/>
              <a:chExt cx="374" cy="384"/>
            </a:xfrm>
          </p:grpSpPr>
          <p:sp>
            <p:nvSpPr>
              <p:cNvPr id="298071" name="Rectangle 87"/>
              <p:cNvSpPr>
                <a:spLocks noChangeArrowheads="1"/>
              </p:cNvSpPr>
              <p:nvPr/>
            </p:nvSpPr>
            <p:spPr bwMode="auto">
              <a:xfrm>
                <a:off x="1174" y="3552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 b="0">
                    <a:cs typeface="Arial" charset="0"/>
                  </a:rPr>
                  <a:t>824</a:t>
                </a:r>
                <a:endParaRPr lang="en-US" sz="1600" b="0">
                  <a:cs typeface="Times New Roman" pitchFamily="18" charset="0"/>
                </a:endParaRPr>
              </a:p>
              <a:p>
                <a:pPr algn="r" eaLnBrk="0" hangingPunct="0"/>
                <a:endParaRPr lang="en-US" sz="1600" b="0"/>
              </a:p>
            </p:txBody>
          </p:sp>
          <p:sp>
            <p:nvSpPr>
              <p:cNvPr id="298072" name="Rectangle 88"/>
              <p:cNvSpPr>
                <a:spLocks noChangeArrowheads="1"/>
              </p:cNvSpPr>
              <p:nvPr/>
            </p:nvSpPr>
            <p:spPr bwMode="auto">
              <a:xfrm>
                <a:off x="1131" y="3552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73" name="Group 89"/>
            <p:cNvGrpSpPr>
              <a:grpSpLocks/>
            </p:cNvGrpSpPr>
            <p:nvPr/>
          </p:nvGrpSpPr>
          <p:grpSpPr bwMode="auto">
            <a:xfrm>
              <a:off x="0" y="3936"/>
              <a:ext cx="757" cy="374"/>
              <a:chOff x="0" y="3936"/>
              <a:chExt cx="757" cy="374"/>
            </a:xfrm>
          </p:grpSpPr>
          <p:sp>
            <p:nvSpPr>
              <p:cNvPr id="298074" name="Rectangle 90"/>
              <p:cNvSpPr>
                <a:spLocks noChangeArrowheads="1"/>
              </p:cNvSpPr>
              <p:nvPr/>
            </p:nvSpPr>
            <p:spPr bwMode="auto">
              <a:xfrm>
                <a:off x="43" y="3936"/>
                <a:ext cx="671" cy="37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b="0">
                    <a:cs typeface="Arial" charset="0"/>
                  </a:rPr>
                  <a:t>Jumlah</a:t>
                </a:r>
                <a:endParaRPr lang="en-US" b="0">
                  <a:cs typeface="Times New Roman" pitchFamily="18" charset="0"/>
                </a:endParaRPr>
              </a:p>
              <a:p>
                <a:pPr algn="just" eaLnBrk="0" hangingPunct="0"/>
                <a:endParaRPr lang="en-US" b="0"/>
              </a:p>
            </p:txBody>
          </p:sp>
          <p:sp>
            <p:nvSpPr>
              <p:cNvPr id="298075" name="Rectangle 91"/>
              <p:cNvSpPr>
                <a:spLocks noChangeArrowheads="1"/>
              </p:cNvSpPr>
              <p:nvPr/>
            </p:nvSpPr>
            <p:spPr bwMode="auto">
              <a:xfrm>
                <a:off x="0" y="3936"/>
                <a:ext cx="757" cy="37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76" name="Group 92"/>
            <p:cNvGrpSpPr>
              <a:grpSpLocks/>
            </p:cNvGrpSpPr>
            <p:nvPr/>
          </p:nvGrpSpPr>
          <p:grpSpPr bwMode="auto">
            <a:xfrm>
              <a:off x="757" y="3936"/>
              <a:ext cx="374" cy="374"/>
              <a:chOff x="757" y="3936"/>
              <a:chExt cx="374" cy="374"/>
            </a:xfrm>
          </p:grpSpPr>
          <p:sp>
            <p:nvSpPr>
              <p:cNvPr id="298077" name="Rectangle 93"/>
              <p:cNvSpPr>
                <a:spLocks noChangeArrowheads="1"/>
              </p:cNvSpPr>
              <p:nvPr/>
            </p:nvSpPr>
            <p:spPr bwMode="auto">
              <a:xfrm>
                <a:off x="800" y="3936"/>
                <a:ext cx="288" cy="37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b="0">
                    <a:cs typeface="Arial" charset="0"/>
                  </a:rPr>
                  <a:t>7.197</a:t>
                </a:r>
                <a:endParaRPr lang="en-US" b="0">
                  <a:cs typeface="Times New Roman" pitchFamily="18" charset="0"/>
                </a:endParaRPr>
              </a:p>
              <a:p>
                <a:pPr algn="r" eaLnBrk="0" hangingPunct="0"/>
                <a:endParaRPr lang="en-US" b="0"/>
              </a:p>
            </p:txBody>
          </p:sp>
          <p:sp>
            <p:nvSpPr>
              <p:cNvPr id="298078" name="Rectangle 94"/>
              <p:cNvSpPr>
                <a:spLocks noChangeArrowheads="1"/>
              </p:cNvSpPr>
              <p:nvPr/>
            </p:nvSpPr>
            <p:spPr bwMode="auto">
              <a:xfrm>
                <a:off x="757" y="3936"/>
                <a:ext cx="374" cy="37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8079" name="Group 95"/>
            <p:cNvGrpSpPr>
              <a:grpSpLocks/>
            </p:cNvGrpSpPr>
            <p:nvPr/>
          </p:nvGrpSpPr>
          <p:grpSpPr bwMode="auto">
            <a:xfrm>
              <a:off x="1131" y="3936"/>
              <a:ext cx="374" cy="374"/>
              <a:chOff x="1131" y="3936"/>
              <a:chExt cx="374" cy="374"/>
            </a:xfrm>
          </p:grpSpPr>
          <p:sp>
            <p:nvSpPr>
              <p:cNvPr id="298080" name="Rectangle 96"/>
              <p:cNvSpPr>
                <a:spLocks noChangeArrowheads="1"/>
              </p:cNvSpPr>
              <p:nvPr/>
            </p:nvSpPr>
            <p:spPr bwMode="auto">
              <a:xfrm>
                <a:off x="1174" y="3936"/>
                <a:ext cx="288" cy="37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b="0">
                    <a:cs typeface="Arial" charset="0"/>
                  </a:rPr>
                  <a:t>7.401</a:t>
                </a:r>
                <a:endParaRPr lang="en-US" b="0">
                  <a:cs typeface="Times New Roman" pitchFamily="18" charset="0"/>
                </a:endParaRPr>
              </a:p>
              <a:p>
                <a:pPr algn="r" eaLnBrk="0" hangingPunct="0"/>
                <a:endParaRPr lang="en-US" b="0"/>
              </a:p>
            </p:txBody>
          </p:sp>
          <p:sp>
            <p:nvSpPr>
              <p:cNvPr id="298081" name="Rectangle 97"/>
              <p:cNvSpPr>
                <a:spLocks noChangeArrowheads="1"/>
              </p:cNvSpPr>
              <p:nvPr/>
            </p:nvSpPr>
            <p:spPr bwMode="auto">
              <a:xfrm>
                <a:off x="1131" y="3936"/>
                <a:ext cx="374" cy="37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</p:grpSp>
      <p:sp>
        <p:nvSpPr>
          <p:cNvPr id="298084" name="Text Box 100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sp>
        <p:nvSpPr>
          <p:cNvPr id="298087" name="Text Box 103"/>
          <p:cNvSpPr txBox="1">
            <a:spLocks noChangeArrowheads="1"/>
          </p:cNvSpPr>
          <p:nvPr/>
        </p:nvSpPr>
        <p:spPr bwMode="auto">
          <a:xfrm>
            <a:off x="2247900" y="5715000"/>
            <a:ext cx="4648200" cy="703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>
                <a:cs typeface="Arial" charset="0"/>
              </a:rPr>
              <a:t>Indeks 1997  = ?</a:t>
            </a:r>
            <a:endParaRPr lang="en-US" sz="1600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sz="1600">
                <a:cs typeface="Arial" charset="0"/>
              </a:rPr>
              <a:t>Indeks 1998  = ?</a:t>
            </a:r>
            <a:endParaRPr lang="en-US" sz="16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D1165-79CE-44B9-B78F-A4ABC038CC85}" type="slidenum">
              <a:rPr lang="en-US"/>
              <a:pPr/>
              <a:t>12</a:t>
            </a:fld>
            <a:endParaRPr lang="en-US"/>
          </a:p>
        </p:txBody>
      </p:sp>
      <p:sp>
        <p:nvSpPr>
          <p:cNvPr id="268290" name="Text Box 2"/>
          <p:cNvSpPr txBox="1">
            <a:spLocks noChangeArrowheads="1"/>
          </p:cNvSpPr>
          <p:nvPr/>
        </p:nvSpPr>
        <p:spPr bwMode="auto">
          <a:xfrm>
            <a:off x="838200" y="609600"/>
            <a:ext cx="7924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AGREGAT SEDERHANA</a:t>
            </a:r>
          </a:p>
        </p:txBody>
      </p:sp>
      <p:sp>
        <p:nvSpPr>
          <p:cNvPr id="268291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68292" name="Text Box 4"/>
          <p:cNvSpPr txBox="1">
            <a:spLocks noChangeArrowheads="1"/>
          </p:cNvSpPr>
          <p:nvPr/>
        </p:nvSpPr>
        <p:spPr bwMode="auto">
          <a:xfrm>
            <a:off x="228600" y="2079625"/>
            <a:ext cx="8534400" cy="1617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1000" indent="-3810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2. 	Angka Indeks Kuantitas Agregat Sederhana</a:t>
            </a:r>
            <a:endParaRPr lang="en-US" i="1">
              <a:cs typeface="Times New Roman" pitchFamily="18" charset="0"/>
            </a:endParaRPr>
          </a:p>
          <a:p>
            <a:pPr marL="381000" indent="-381000">
              <a:spcBef>
                <a:spcPct val="50000"/>
              </a:spcBef>
            </a:pPr>
            <a:r>
              <a:rPr lang="en-US">
                <a:cs typeface="Arial" charset="0"/>
              </a:rPr>
              <a:t>	</a:t>
            </a:r>
            <a:r>
              <a:rPr lang="en-US" b="0">
                <a:cs typeface="Arial" charset="0"/>
              </a:rPr>
              <a:t>Angka indeks yang menunjukkan perbandingan antara jumlah kuantitas kelompok barang dan jasa pada periode tertentu dengan periode dasarnya.  </a:t>
            </a:r>
          </a:p>
          <a:p>
            <a:pPr marL="381000" indent="-381000" algn="just">
              <a:spcBef>
                <a:spcPct val="50000"/>
              </a:spcBef>
            </a:pPr>
            <a:r>
              <a:rPr lang="en-US" sz="2200" i="1">
                <a:solidFill>
                  <a:schemeClr val="accent1"/>
                </a:solidFill>
                <a:cs typeface="Arial" charset="0"/>
              </a:rPr>
              <a:t>	</a:t>
            </a:r>
            <a:r>
              <a:rPr lang="en-US" sz="2200">
                <a:solidFill>
                  <a:schemeClr val="accent1"/>
                </a:solidFill>
                <a:cs typeface="Arial" charset="0"/>
              </a:rPr>
              <a:t>Rumus:</a:t>
            </a:r>
            <a:r>
              <a:rPr lang="en-US" i="1">
                <a:cs typeface="Arial" charset="0"/>
              </a:rPr>
              <a:t>	</a:t>
            </a:r>
            <a:endParaRPr lang="en-US"/>
          </a:p>
        </p:txBody>
      </p:sp>
      <p:sp>
        <p:nvSpPr>
          <p:cNvPr id="268481" name="Text Box 193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268486" name="Group 198"/>
          <p:cNvGrpSpPr>
            <a:grpSpLocks/>
          </p:cNvGrpSpPr>
          <p:nvPr/>
        </p:nvGrpSpPr>
        <p:grpSpPr bwMode="auto">
          <a:xfrm>
            <a:off x="1752600" y="3881438"/>
            <a:ext cx="2819400" cy="842962"/>
            <a:chOff x="1992" y="3312"/>
            <a:chExt cx="1776" cy="531"/>
          </a:xfrm>
        </p:grpSpPr>
        <p:sp>
          <p:nvSpPr>
            <p:cNvPr id="268484" name="Line 196"/>
            <p:cNvSpPr>
              <a:spLocks noChangeShapeType="1"/>
            </p:cNvSpPr>
            <p:nvPr/>
          </p:nvSpPr>
          <p:spPr bwMode="auto">
            <a:xfrm>
              <a:off x="2592" y="3600"/>
              <a:ext cx="336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  <p:sp>
          <p:nvSpPr>
            <p:cNvPr id="268485" name="Rectangle 197"/>
            <p:cNvSpPr>
              <a:spLocks noChangeArrowheads="1"/>
            </p:cNvSpPr>
            <p:nvPr/>
          </p:nvSpPr>
          <p:spPr bwMode="auto">
            <a:xfrm>
              <a:off x="1992" y="3312"/>
              <a:ext cx="1776" cy="531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lnSpc>
                  <a:spcPct val="140000"/>
                </a:lnSpc>
              </a:pPr>
              <a:r>
                <a:rPr lang="en-US"/>
                <a:t>IKA  =  </a:t>
              </a:r>
              <a:r>
                <a:rPr lang="en-US">
                  <a:sym typeface="Symbol" pitchFamily="18" charset="2"/>
                </a:rPr>
                <a:t> </a:t>
              </a:r>
              <a:r>
                <a:rPr lang="en-US"/>
                <a:t>Kt  x 100</a:t>
              </a:r>
            </a:p>
            <a:p>
              <a:pPr>
                <a:lnSpc>
                  <a:spcPct val="130000"/>
                </a:lnSpc>
              </a:pPr>
              <a:r>
                <a:rPr lang="en-US"/>
                <a:t>             </a:t>
              </a:r>
              <a:r>
                <a:rPr lang="en-US">
                  <a:sym typeface="Symbol" pitchFamily="18" charset="2"/>
                </a:rPr>
                <a:t> </a:t>
              </a:r>
              <a:r>
                <a:rPr lang="en-US"/>
                <a:t>Ko</a:t>
              </a:r>
            </a:p>
          </p:txBody>
        </p:sp>
      </p:grpSp>
      <p:sp>
        <p:nvSpPr>
          <p:cNvPr id="268487" name="Line 199"/>
          <p:cNvSpPr>
            <a:spLocks noChangeShapeType="1"/>
          </p:cNvSpPr>
          <p:nvPr/>
        </p:nvSpPr>
        <p:spPr bwMode="auto">
          <a:xfrm>
            <a:off x="2743200" y="4343400"/>
            <a:ext cx="1295400" cy="0"/>
          </a:xfrm>
          <a:prstGeom prst="line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/>
          <a:lstStyle/>
          <a:p>
            <a:endParaRPr lang="id-ID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1165D-BA23-4A54-8422-563C63635C1F}" type="slidenum">
              <a:rPr lang="en-US"/>
              <a:pPr/>
              <a:t>13</a:t>
            </a:fld>
            <a:endParaRPr lang="en-US"/>
          </a:p>
        </p:txBody>
      </p:sp>
      <p:sp>
        <p:nvSpPr>
          <p:cNvPr id="299011" name="Text Box 3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AGREGAT SEDERHANA</a:t>
            </a:r>
            <a:endParaRPr lang="en-US" sz="2000">
              <a:solidFill>
                <a:schemeClr val="accent1"/>
              </a:solidFill>
            </a:endParaRPr>
          </a:p>
        </p:txBody>
      </p:sp>
      <p:sp>
        <p:nvSpPr>
          <p:cNvPr id="299012" name="Rectangle 4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99014" name="Text Box 6"/>
          <p:cNvSpPr txBox="1">
            <a:spLocks noChangeArrowheads="1"/>
          </p:cNvSpPr>
          <p:nvPr/>
        </p:nvSpPr>
        <p:spPr bwMode="auto">
          <a:xfrm>
            <a:off x="2057400" y="5867400"/>
            <a:ext cx="4953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0">
                <a:cs typeface="Arial" charset="0"/>
              </a:rPr>
              <a:t> Indeks 1997 = ?</a:t>
            </a:r>
            <a:endParaRPr lang="en-US" b="0"/>
          </a:p>
        </p:txBody>
      </p:sp>
      <p:grpSp>
        <p:nvGrpSpPr>
          <p:cNvPr id="299016" name="Group 8"/>
          <p:cNvGrpSpPr>
            <a:grpSpLocks/>
          </p:cNvGrpSpPr>
          <p:nvPr/>
        </p:nvGrpSpPr>
        <p:grpSpPr bwMode="auto">
          <a:xfrm>
            <a:off x="1143000" y="1641475"/>
            <a:ext cx="6781800" cy="3997325"/>
            <a:chOff x="0" y="0"/>
            <a:chExt cx="1505" cy="3936"/>
          </a:xfrm>
        </p:grpSpPr>
        <p:grpSp>
          <p:nvGrpSpPr>
            <p:cNvPr id="299017" name="Group 9"/>
            <p:cNvGrpSpPr>
              <a:grpSpLocks/>
            </p:cNvGrpSpPr>
            <p:nvPr/>
          </p:nvGrpSpPr>
          <p:grpSpPr bwMode="auto">
            <a:xfrm>
              <a:off x="0" y="0"/>
              <a:ext cx="757" cy="480"/>
              <a:chOff x="0" y="0"/>
              <a:chExt cx="757" cy="480"/>
            </a:xfrm>
          </p:grpSpPr>
          <p:sp>
            <p:nvSpPr>
              <p:cNvPr id="299018" name="Rectangle 10"/>
              <p:cNvSpPr>
                <a:spLocks noChangeArrowheads="1"/>
              </p:cNvSpPr>
              <p:nvPr/>
            </p:nvSpPr>
            <p:spPr bwMode="auto">
              <a:xfrm>
                <a:off x="43" y="0"/>
                <a:ext cx="671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ctr"/>
                <a:r>
                  <a:rPr lang="en-US">
                    <a:cs typeface="Arial" charset="0"/>
                  </a:rPr>
                  <a:t>Jenis Barang</a:t>
                </a:r>
                <a:endParaRPr lang="en-US">
                  <a:cs typeface="Times New Roman" pitchFamily="18" charset="0"/>
                </a:endParaRPr>
              </a:p>
              <a:p>
                <a:pPr algn="ctr" eaLnBrk="0" hangingPunct="0"/>
                <a:endParaRPr lang="en-US"/>
              </a:p>
            </p:txBody>
          </p:sp>
          <p:sp>
            <p:nvSpPr>
              <p:cNvPr id="299019" name="Rectangle 11"/>
              <p:cNvSpPr>
                <a:spLocks noChangeArrowheads="1"/>
              </p:cNvSpPr>
              <p:nvPr/>
            </p:nvSpPr>
            <p:spPr bwMode="auto">
              <a:xfrm>
                <a:off x="0" y="0"/>
                <a:ext cx="757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20" name="Group 12"/>
            <p:cNvGrpSpPr>
              <a:grpSpLocks/>
            </p:cNvGrpSpPr>
            <p:nvPr/>
          </p:nvGrpSpPr>
          <p:grpSpPr bwMode="auto">
            <a:xfrm>
              <a:off x="757" y="0"/>
              <a:ext cx="374" cy="480"/>
              <a:chOff x="757" y="0"/>
              <a:chExt cx="374" cy="480"/>
            </a:xfrm>
          </p:grpSpPr>
          <p:sp>
            <p:nvSpPr>
              <p:cNvPr id="299021" name="Rectangle 13"/>
              <p:cNvSpPr>
                <a:spLocks noChangeArrowheads="1"/>
              </p:cNvSpPr>
              <p:nvPr/>
            </p:nvSpPr>
            <p:spPr bwMode="auto">
              <a:xfrm>
                <a:off x="800" y="0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ctr"/>
                <a:r>
                  <a:rPr lang="en-US">
                    <a:cs typeface="Arial" charset="0"/>
                  </a:rPr>
                  <a:t>1997</a:t>
                </a:r>
                <a:endParaRPr lang="en-US">
                  <a:cs typeface="Times New Roman" pitchFamily="18" charset="0"/>
                </a:endParaRPr>
              </a:p>
              <a:p>
                <a:pPr algn="ctr" eaLnBrk="0" hangingPunct="0"/>
                <a:endParaRPr lang="en-US"/>
              </a:p>
            </p:txBody>
          </p:sp>
          <p:sp>
            <p:nvSpPr>
              <p:cNvPr id="299022" name="Rectangle 14"/>
              <p:cNvSpPr>
                <a:spLocks noChangeArrowheads="1"/>
              </p:cNvSpPr>
              <p:nvPr/>
            </p:nvSpPr>
            <p:spPr bwMode="auto">
              <a:xfrm>
                <a:off x="757" y="0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23" name="Group 15"/>
            <p:cNvGrpSpPr>
              <a:grpSpLocks/>
            </p:cNvGrpSpPr>
            <p:nvPr/>
          </p:nvGrpSpPr>
          <p:grpSpPr bwMode="auto">
            <a:xfrm>
              <a:off x="1131" y="0"/>
              <a:ext cx="374" cy="480"/>
              <a:chOff x="1131" y="0"/>
              <a:chExt cx="374" cy="480"/>
            </a:xfrm>
          </p:grpSpPr>
          <p:sp>
            <p:nvSpPr>
              <p:cNvPr id="299024" name="Rectangle 16"/>
              <p:cNvSpPr>
                <a:spLocks noChangeArrowheads="1"/>
              </p:cNvSpPr>
              <p:nvPr/>
            </p:nvSpPr>
            <p:spPr bwMode="auto">
              <a:xfrm>
                <a:off x="1174" y="0"/>
                <a:ext cx="288" cy="48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ctr"/>
                <a:r>
                  <a:rPr lang="en-US">
                    <a:cs typeface="Arial" charset="0"/>
                  </a:rPr>
                  <a:t>1998</a:t>
                </a:r>
                <a:endParaRPr lang="en-US">
                  <a:cs typeface="Times New Roman" pitchFamily="18" charset="0"/>
                </a:endParaRPr>
              </a:p>
              <a:p>
                <a:pPr algn="ctr" eaLnBrk="0" hangingPunct="0"/>
                <a:endParaRPr lang="en-US"/>
              </a:p>
            </p:txBody>
          </p:sp>
          <p:sp>
            <p:nvSpPr>
              <p:cNvPr id="299025" name="Rectangle 17"/>
              <p:cNvSpPr>
                <a:spLocks noChangeArrowheads="1"/>
              </p:cNvSpPr>
              <p:nvPr/>
            </p:nvSpPr>
            <p:spPr bwMode="auto">
              <a:xfrm>
                <a:off x="1131" y="0"/>
                <a:ext cx="374" cy="480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26" name="Group 18"/>
            <p:cNvGrpSpPr>
              <a:grpSpLocks/>
            </p:cNvGrpSpPr>
            <p:nvPr/>
          </p:nvGrpSpPr>
          <p:grpSpPr bwMode="auto">
            <a:xfrm>
              <a:off x="0" y="480"/>
              <a:ext cx="757" cy="384"/>
              <a:chOff x="0" y="480"/>
              <a:chExt cx="757" cy="384"/>
            </a:xfrm>
          </p:grpSpPr>
          <p:sp>
            <p:nvSpPr>
              <p:cNvPr id="299027" name="Rectangle 19"/>
              <p:cNvSpPr>
                <a:spLocks noChangeArrowheads="1"/>
              </p:cNvSpPr>
              <p:nvPr/>
            </p:nvSpPr>
            <p:spPr bwMode="auto">
              <a:xfrm>
                <a:off x="43" y="480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>
                    <a:cs typeface="Arial" charset="0"/>
                  </a:rPr>
                  <a:t>Beras</a:t>
                </a:r>
                <a:endParaRPr lang="en-US" sz="1600">
                  <a:cs typeface="Times New Roman" pitchFamily="18" charset="0"/>
                </a:endParaRPr>
              </a:p>
              <a:p>
                <a:pPr algn="just" eaLnBrk="0" hangingPunct="0"/>
                <a:endParaRPr lang="en-US" sz="1600"/>
              </a:p>
            </p:txBody>
          </p:sp>
          <p:sp>
            <p:nvSpPr>
              <p:cNvPr id="299028" name="Rectangle 20"/>
              <p:cNvSpPr>
                <a:spLocks noChangeArrowheads="1"/>
              </p:cNvSpPr>
              <p:nvPr/>
            </p:nvSpPr>
            <p:spPr bwMode="auto">
              <a:xfrm>
                <a:off x="0" y="480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29" name="Group 21"/>
            <p:cNvGrpSpPr>
              <a:grpSpLocks/>
            </p:cNvGrpSpPr>
            <p:nvPr/>
          </p:nvGrpSpPr>
          <p:grpSpPr bwMode="auto">
            <a:xfrm>
              <a:off x="757" y="480"/>
              <a:ext cx="374" cy="384"/>
              <a:chOff x="757" y="480"/>
              <a:chExt cx="374" cy="384"/>
            </a:xfrm>
          </p:grpSpPr>
          <p:sp>
            <p:nvSpPr>
              <p:cNvPr id="299030" name="Rectangle 22"/>
              <p:cNvSpPr>
                <a:spLocks noChangeArrowheads="1"/>
              </p:cNvSpPr>
              <p:nvPr/>
            </p:nvSpPr>
            <p:spPr bwMode="auto">
              <a:xfrm>
                <a:off x="800" y="480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44,7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31" name="Rectangle 23"/>
              <p:cNvSpPr>
                <a:spLocks noChangeArrowheads="1"/>
              </p:cNvSpPr>
              <p:nvPr/>
            </p:nvSpPr>
            <p:spPr bwMode="auto">
              <a:xfrm>
                <a:off x="757" y="480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32" name="Group 24"/>
            <p:cNvGrpSpPr>
              <a:grpSpLocks/>
            </p:cNvGrpSpPr>
            <p:nvPr/>
          </p:nvGrpSpPr>
          <p:grpSpPr bwMode="auto">
            <a:xfrm>
              <a:off x="1131" y="480"/>
              <a:ext cx="374" cy="384"/>
              <a:chOff x="1131" y="480"/>
              <a:chExt cx="374" cy="384"/>
            </a:xfrm>
          </p:grpSpPr>
          <p:sp>
            <p:nvSpPr>
              <p:cNvPr id="299033" name="Rectangle 25"/>
              <p:cNvSpPr>
                <a:spLocks noChangeArrowheads="1"/>
              </p:cNvSpPr>
              <p:nvPr/>
            </p:nvSpPr>
            <p:spPr bwMode="auto">
              <a:xfrm>
                <a:off x="1174" y="480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45,2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34" name="Rectangle 26"/>
              <p:cNvSpPr>
                <a:spLocks noChangeArrowheads="1"/>
              </p:cNvSpPr>
              <p:nvPr/>
            </p:nvSpPr>
            <p:spPr bwMode="auto">
              <a:xfrm>
                <a:off x="1131" y="480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35" name="Group 27"/>
            <p:cNvGrpSpPr>
              <a:grpSpLocks/>
            </p:cNvGrpSpPr>
            <p:nvPr/>
          </p:nvGrpSpPr>
          <p:grpSpPr bwMode="auto">
            <a:xfrm>
              <a:off x="0" y="864"/>
              <a:ext cx="757" cy="384"/>
              <a:chOff x="0" y="864"/>
              <a:chExt cx="757" cy="384"/>
            </a:xfrm>
          </p:grpSpPr>
          <p:sp>
            <p:nvSpPr>
              <p:cNvPr id="299036" name="Rectangle 28"/>
              <p:cNvSpPr>
                <a:spLocks noChangeArrowheads="1"/>
              </p:cNvSpPr>
              <p:nvPr/>
            </p:nvSpPr>
            <p:spPr bwMode="auto">
              <a:xfrm>
                <a:off x="43" y="864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>
                    <a:cs typeface="Arial" charset="0"/>
                  </a:rPr>
                  <a:t>Jagung</a:t>
                </a:r>
                <a:endParaRPr lang="en-US" sz="1600">
                  <a:cs typeface="Times New Roman" pitchFamily="18" charset="0"/>
                </a:endParaRPr>
              </a:p>
              <a:p>
                <a:pPr algn="just" eaLnBrk="0" hangingPunct="0"/>
                <a:endParaRPr lang="en-US" sz="1600"/>
              </a:p>
            </p:txBody>
          </p:sp>
          <p:sp>
            <p:nvSpPr>
              <p:cNvPr id="299037" name="Rectangle 29"/>
              <p:cNvSpPr>
                <a:spLocks noChangeArrowheads="1"/>
              </p:cNvSpPr>
              <p:nvPr/>
            </p:nvSpPr>
            <p:spPr bwMode="auto">
              <a:xfrm>
                <a:off x="0" y="864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38" name="Group 30"/>
            <p:cNvGrpSpPr>
              <a:grpSpLocks/>
            </p:cNvGrpSpPr>
            <p:nvPr/>
          </p:nvGrpSpPr>
          <p:grpSpPr bwMode="auto">
            <a:xfrm>
              <a:off x="757" y="864"/>
              <a:ext cx="374" cy="384"/>
              <a:chOff x="757" y="864"/>
              <a:chExt cx="374" cy="384"/>
            </a:xfrm>
          </p:grpSpPr>
          <p:sp>
            <p:nvSpPr>
              <p:cNvPr id="299039" name="Rectangle 31"/>
              <p:cNvSpPr>
                <a:spLocks noChangeArrowheads="1"/>
              </p:cNvSpPr>
              <p:nvPr/>
            </p:nvSpPr>
            <p:spPr bwMode="auto">
              <a:xfrm>
                <a:off x="800" y="864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6,2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40" name="Rectangle 32"/>
              <p:cNvSpPr>
                <a:spLocks noChangeArrowheads="1"/>
              </p:cNvSpPr>
              <p:nvPr/>
            </p:nvSpPr>
            <p:spPr bwMode="auto">
              <a:xfrm>
                <a:off x="757" y="864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41" name="Group 33"/>
            <p:cNvGrpSpPr>
              <a:grpSpLocks/>
            </p:cNvGrpSpPr>
            <p:nvPr/>
          </p:nvGrpSpPr>
          <p:grpSpPr bwMode="auto">
            <a:xfrm>
              <a:off x="1131" y="864"/>
              <a:ext cx="374" cy="384"/>
              <a:chOff x="1131" y="864"/>
              <a:chExt cx="374" cy="384"/>
            </a:xfrm>
          </p:grpSpPr>
          <p:sp>
            <p:nvSpPr>
              <p:cNvPr id="299042" name="Rectangle 34"/>
              <p:cNvSpPr>
                <a:spLocks noChangeArrowheads="1"/>
              </p:cNvSpPr>
              <p:nvPr/>
            </p:nvSpPr>
            <p:spPr bwMode="auto">
              <a:xfrm>
                <a:off x="1174" y="864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6,7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43" name="Rectangle 35"/>
              <p:cNvSpPr>
                <a:spLocks noChangeArrowheads="1"/>
              </p:cNvSpPr>
              <p:nvPr/>
            </p:nvSpPr>
            <p:spPr bwMode="auto">
              <a:xfrm>
                <a:off x="1131" y="864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44" name="Group 36"/>
            <p:cNvGrpSpPr>
              <a:grpSpLocks/>
            </p:cNvGrpSpPr>
            <p:nvPr/>
          </p:nvGrpSpPr>
          <p:grpSpPr bwMode="auto">
            <a:xfrm>
              <a:off x="0" y="1248"/>
              <a:ext cx="757" cy="384"/>
              <a:chOff x="0" y="1248"/>
              <a:chExt cx="757" cy="384"/>
            </a:xfrm>
          </p:grpSpPr>
          <p:sp>
            <p:nvSpPr>
              <p:cNvPr id="299045" name="Rectangle 37"/>
              <p:cNvSpPr>
                <a:spLocks noChangeArrowheads="1"/>
              </p:cNvSpPr>
              <p:nvPr/>
            </p:nvSpPr>
            <p:spPr bwMode="auto">
              <a:xfrm>
                <a:off x="43" y="1248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>
                    <a:cs typeface="Arial" charset="0"/>
                  </a:rPr>
                  <a:t>Kedelai</a:t>
                </a:r>
                <a:endParaRPr lang="en-US" sz="1600">
                  <a:cs typeface="Times New Roman" pitchFamily="18" charset="0"/>
                </a:endParaRPr>
              </a:p>
              <a:p>
                <a:pPr algn="just" eaLnBrk="0" hangingPunct="0"/>
                <a:endParaRPr lang="en-US" sz="1600"/>
              </a:p>
            </p:txBody>
          </p:sp>
          <p:sp>
            <p:nvSpPr>
              <p:cNvPr id="299046" name="Rectangle 38"/>
              <p:cNvSpPr>
                <a:spLocks noChangeArrowheads="1"/>
              </p:cNvSpPr>
              <p:nvPr/>
            </p:nvSpPr>
            <p:spPr bwMode="auto">
              <a:xfrm>
                <a:off x="0" y="1248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47" name="Group 39"/>
            <p:cNvGrpSpPr>
              <a:grpSpLocks/>
            </p:cNvGrpSpPr>
            <p:nvPr/>
          </p:nvGrpSpPr>
          <p:grpSpPr bwMode="auto">
            <a:xfrm>
              <a:off x="757" y="1248"/>
              <a:ext cx="374" cy="384"/>
              <a:chOff x="757" y="1248"/>
              <a:chExt cx="374" cy="384"/>
            </a:xfrm>
          </p:grpSpPr>
          <p:sp>
            <p:nvSpPr>
              <p:cNvPr id="299048" name="Rectangle 40"/>
              <p:cNvSpPr>
                <a:spLocks noChangeArrowheads="1"/>
              </p:cNvSpPr>
              <p:nvPr/>
            </p:nvSpPr>
            <p:spPr bwMode="auto">
              <a:xfrm>
                <a:off x="800" y="1248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1,3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49" name="Rectangle 41"/>
              <p:cNvSpPr>
                <a:spLocks noChangeArrowheads="1"/>
              </p:cNvSpPr>
              <p:nvPr/>
            </p:nvSpPr>
            <p:spPr bwMode="auto">
              <a:xfrm>
                <a:off x="757" y="1248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50" name="Group 42"/>
            <p:cNvGrpSpPr>
              <a:grpSpLocks/>
            </p:cNvGrpSpPr>
            <p:nvPr/>
          </p:nvGrpSpPr>
          <p:grpSpPr bwMode="auto">
            <a:xfrm>
              <a:off x="1131" y="1248"/>
              <a:ext cx="374" cy="384"/>
              <a:chOff x="1131" y="1248"/>
              <a:chExt cx="374" cy="384"/>
            </a:xfrm>
          </p:grpSpPr>
          <p:sp>
            <p:nvSpPr>
              <p:cNvPr id="299051" name="Rectangle 43"/>
              <p:cNvSpPr>
                <a:spLocks noChangeArrowheads="1"/>
              </p:cNvSpPr>
              <p:nvPr/>
            </p:nvSpPr>
            <p:spPr bwMode="auto">
              <a:xfrm>
                <a:off x="1174" y="1248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1,5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52" name="Rectangle 44"/>
              <p:cNvSpPr>
                <a:spLocks noChangeArrowheads="1"/>
              </p:cNvSpPr>
              <p:nvPr/>
            </p:nvSpPr>
            <p:spPr bwMode="auto">
              <a:xfrm>
                <a:off x="1131" y="1248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53" name="Group 45"/>
            <p:cNvGrpSpPr>
              <a:grpSpLocks/>
            </p:cNvGrpSpPr>
            <p:nvPr/>
          </p:nvGrpSpPr>
          <p:grpSpPr bwMode="auto">
            <a:xfrm>
              <a:off x="0" y="1632"/>
              <a:ext cx="757" cy="384"/>
              <a:chOff x="0" y="1632"/>
              <a:chExt cx="757" cy="384"/>
            </a:xfrm>
          </p:grpSpPr>
          <p:sp>
            <p:nvSpPr>
              <p:cNvPr id="299054" name="Rectangle 46"/>
              <p:cNvSpPr>
                <a:spLocks noChangeArrowheads="1"/>
              </p:cNvSpPr>
              <p:nvPr/>
            </p:nvSpPr>
            <p:spPr bwMode="auto">
              <a:xfrm>
                <a:off x="43" y="1632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>
                    <a:cs typeface="Arial" charset="0"/>
                  </a:rPr>
                  <a:t>Kacang Hijau</a:t>
                </a:r>
                <a:endParaRPr lang="en-US" sz="1600">
                  <a:cs typeface="Times New Roman" pitchFamily="18" charset="0"/>
                </a:endParaRPr>
              </a:p>
              <a:p>
                <a:pPr algn="just" eaLnBrk="0" hangingPunct="0"/>
                <a:endParaRPr lang="en-US" sz="1600"/>
              </a:p>
            </p:txBody>
          </p:sp>
          <p:sp>
            <p:nvSpPr>
              <p:cNvPr id="299055" name="Rectangle 47"/>
              <p:cNvSpPr>
                <a:spLocks noChangeArrowheads="1"/>
              </p:cNvSpPr>
              <p:nvPr/>
            </p:nvSpPr>
            <p:spPr bwMode="auto">
              <a:xfrm>
                <a:off x="0" y="1632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56" name="Group 48"/>
            <p:cNvGrpSpPr>
              <a:grpSpLocks/>
            </p:cNvGrpSpPr>
            <p:nvPr/>
          </p:nvGrpSpPr>
          <p:grpSpPr bwMode="auto">
            <a:xfrm>
              <a:off x="757" y="1632"/>
              <a:ext cx="374" cy="384"/>
              <a:chOff x="757" y="1632"/>
              <a:chExt cx="374" cy="384"/>
            </a:xfrm>
          </p:grpSpPr>
          <p:sp>
            <p:nvSpPr>
              <p:cNvPr id="299057" name="Rectangle 49"/>
              <p:cNvSpPr>
                <a:spLocks noChangeArrowheads="1"/>
              </p:cNvSpPr>
              <p:nvPr/>
            </p:nvSpPr>
            <p:spPr bwMode="auto">
              <a:xfrm>
                <a:off x="800" y="1632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0,2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58" name="Rectangle 50"/>
              <p:cNvSpPr>
                <a:spLocks noChangeArrowheads="1"/>
              </p:cNvSpPr>
              <p:nvPr/>
            </p:nvSpPr>
            <p:spPr bwMode="auto">
              <a:xfrm>
                <a:off x="757" y="1632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59" name="Group 51"/>
            <p:cNvGrpSpPr>
              <a:grpSpLocks/>
            </p:cNvGrpSpPr>
            <p:nvPr/>
          </p:nvGrpSpPr>
          <p:grpSpPr bwMode="auto">
            <a:xfrm>
              <a:off x="1131" y="1632"/>
              <a:ext cx="374" cy="384"/>
              <a:chOff x="1131" y="1632"/>
              <a:chExt cx="374" cy="384"/>
            </a:xfrm>
          </p:grpSpPr>
          <p:sp>
            <p:nvSpPr>
              <p:cNvPr id="299060" name="Rectangle 52"/>
              <p:cNvSpPr>
                <a:spLocks noChangeArrowheads="1"/>
              </p:cNvSpPr>
              <p:nvPr/>
            </p:nvSpPr>
            <p:spPr bwMode="auto">
              <a:xfrm>
                <a:off x="1174" y="1632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0,3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61" name="Rectangle 53"/>
              <p:cNvSpPr>
                <a:spLocks noChangeArrowheads="1"/>
              </p:cNvSpPr>
              <p:nvPr/>
            </p:nvSpPr>
            <p:spPr bwMode="auto">
              <a:xfrm>
                <a:off x="1131" y="1632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62" name="Group 54"/>
            <p:cNvGrpSpPr>
              <a:grpSpLocks/>
            </p:cNvGrpSpPr>
            <p:nvPr/>
          </p:nvGrpSpPr>
          <p:grpSpPr bwMode="auto">
            <a:xfrm>
              <a:off x="0" y="2016"/>
              <a:ext cx="757" cy="384"/>
              <a:chOff x="0" y="2016"/>
              <a:chExt cx="757" cy="384"/>
            </a:xfrm>
          </p:grpSpPr>
          <p:sp>
            <p:nvSpPr>
              <p:cNvPr id="299063" name="Rectangle 55"/>
              <p:cNvSpPr>
                <a:spLocks noChangeArrowheads="1"/>
              </p:cNvSpPr>
              <p:nvPr/>
            </p:nvSpPr>
            <p:spPr bwMode="auto">
              <a:xfrm>
                <a:off x="43" y="2016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>
                    <a:cs typeface="Arial" charset="0"/>
                  </a:rPr>
                  <a:t>Kacang Tanah</a:t>
                </a:r>
                <a:endParaRPr lang="en-US" sz="1600">
                  <a:cs typeface="Times New Roman" pitchFamily="18" charset="0"/>
                </a:endParaRPr>
              </a:p>
              <a:p>
                <a:pPr algn="just" eaLnBrk="0" hangingPunct="0"/>
                <a:endParaRPr lang="en-US" sz="1600"/>
              </a:p>
            </p:txBody>
          </p:sp>
          <p:sp>
            <p:nvSpPr>
              <p:cNvPr id="299064" name="Rectangle 56"/>
              <p:cNvSpPr>
                <a:spLocks noChangeArrowheads="1"/>
              </p:cNvSpPr>
              <p:nvPr/>
            </p:nvSpPr>
            <p:spPr bwMode="auto">
              <a:xfrm>
                <a:off x="0" y="2016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65" name="Group 57"/>
            <p:cNvGrpSpPr>
              <a:grpSpLocks/>
            </p:cNvGrpSpPr>
            <p:nvPr/>
          </p:nvGrpSpPr>
          <p:grpSpPr bwMode="auto">
            <a:xfrm>
              <a:off x="757" y="2016"/>
              <a:ext cx="374" cy="384"/>
              <a:chOff x="757" y="2016"/>
              <a:chExt cx="374" cy="384"/>
            </a:xfrm>
          </p:grpSpPr>
          <p:sp>
            <p:nvSpPr>
              <p:cNvPr id="299066" name="Rectangle 58"/>
              <p:cNvSpPr>
                <a:spLocks noChangeArrowheads="1"/>
              </p:cNvSpPr>
              <p:nvPr/>
            </p:nvSpPr>
            <p:spPr bwMode="auto">
              <a:xfrm>
                <a:off x="800" y="2016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0,6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67" name="Rectangle 59"/>
              <p:cNvSpPr>
                <a:spLocks noChangeArrowheads="1"/>
              </p:cNvSpPr>
              <p:nvPr/>
            </p:nvSpPr>
            <p:spPr bwMode="auto">
              <a:xfrm>
                <a:off x="757" y="2016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68" name="Group 60"/>
            <p:cNvGrpSpPr>
              <a:grpSpLocks/>
            </p:cNvGrpSpPr>
            <p:nvPr/>
          </p:nvGrpSpPr>
          <p:grpSpPr bwMode="auto">
            <a:xfrm>
              <a:off x="1131" y="2016"/>
              <a:ext cx="374" cy="384"/>
              <a:chOff x="1131" y="2016"/>
              <a:chExt cx="374" cy="384"/>
            </a:xfrm>
          </p:grpSpPr>
          <p:sp>
            <p:nvSpPr>
              <p:cNvPr id="299069" name="Rectangle 61"/>
              <p:cNvSpPr>
                <a:spLocks noChangeArrowheads="1"/>
              </p:cNvSpPr>
              <p:nvPr/>
            </p:nvSpPr>
            <p:spPr bwMode="auto">
              <a:xfrm>
                <a:off x="1174" y="2016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0,7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70" name="Rectangle 62"/>
              <p:cNvSpPr>
                <a:spLocks noChangeArrowheads="1"/>
              </p:cNvSpPr>
              <p:nvPr/>
            </p:nvSpPr>
            <p:spPr bwMode="auto">
              <a:xfrm>
                <a:off x="1131" y="2016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71" name="Group 63"/>
            <p:cNvGrpSpPr>
              <a:grpSpLocks/>
            </p:cNvGrpSpPr>
            <p:nvPr/>
          </p:nvGrpSpPr>
          <p:grpSpPr bwMode="auto">
            <a:xfrm>
              <a:off x="0" y="2400"/>
              <a:ext cx="757" cy="384"/>
              <a:chOff x="0" y="2400"/>
              <a:chExt cx="757" cy="384"/>
            </a:xfrm>
          </p:grpSpPr>
          <p:sp>
            <p:nvSpPr>
              <p:cNvPr id="299072" name="Rectangle 64"/>
              <p:cNvSpPr>
                <a:spLocks noChangeArrowheads="1"/>
              </p:cNvSpPr>
              <p:nvPr/>
            </p:nvSpPr>
            <p:spPr bwMode="auto">
              <a:xfrm>
                <a:off x="43" y="2400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>
                    <a:cs typeface="Arial" charset="0"/>
                  </a:rPr>
                  <a:t>Ketela Pohon</a:t>
                </a:r>
                <a:endParaRPr lang="en-US" sz="1600">
                  <a:cs typeface="Times New Roman" pitchFamily="18" charset="0"/>
                </a:endParaRPr>
              </a:p>
              <a:p>
                <a:pPr algn="just" eaLnBrk="0" hangingPunct="0"/>
                <a:endParaRPr lang="en-US" sz="1600"/>
              </a:p>
            </p:txBody>
          </p:sp>
          <p:sp>
            <p:nvSpPr>
              <p:cNvPr id="299073" name="Rectangle 65"/>
              <p:cNvSpPr>
                <a:spLocks noChangeArrowheads="1"/>
              </p:cNvSpPr>
              <p:nvPr/>
            </p:nvSpPr>
            <p:spPr bwMode="auto">
              <a:xfrm>
                <a:off x="0" y="2400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74" name="Group 66"/>
            <p:cNvGrpSpPr>
              <a:grpSpLocks/>
            </p:cNvGrpSpPr>
            <p:nvPr/>
          </p:nvGrpSpPr>
          <p:grpSpPr bwMode="auto">
            <a:xfrm>
              <a:off x="757" y="2400"/>
              <a:ext cx="374" cy="384"/>
              <a:chOff x="757" y="2400"/>
              <a:chExt cx="374" cy="384"/>
            </a:xfrm>
          </p:grpSpPr>
          <p:sp>
            <p:nvSpPr>
              <p:cNvPr id="299075" name="Rectangle 67"/>
              <p:cNvSpPr>
                <a:spLocks noChangeArrowheads="1"/>
              </p:cNvSpPr>
              <p:nvPr/>
            </p:nvSpPr>
            <p:spPr bwMode="auto">
              <a:xfrm>
                <a:off x="800" y="2400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17,1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76" name="Rectangle 68"/>
              <p:cNvSpPr>
                <a:spLocks noChangeArrowheads="1"/>
              </p:cNvSpPr>
              <p:nvPr/>
            </p:nvSpPr>
            <p:spPr bwMode="auto">
              <a:xfrm>
                <a:off x="757" y="2400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77" name="Group 69"/>
            <p:cNvGrpSpPr>
              <a:grpSpLocks/>
            </p:cNvGrpSpPr>
            <p:nvPr/>
          </p:nvGrpSpPr>
          <p:grpSpPr bwMode="auto">
            <a:xfrm>
              <a:off x="1131" y="2400"/>
              <a:ext cx="374" cy="384"/>
              <a:chOff x="1131" y="2400"/>
              <a:chExt cx="374" cy="384"/>
            </a:xfrm>
          </p:grpSpPr>
          <p:sp>
            <p:nvSpPr>
              <p:cNvPr id="299078" name="Rectangle 70"/>
              <p:cNvSpPr>
                <a:spLocks noChangeArrowheads="1"/>
              </p:cNvSpPr>
              <p:nvPr/>
            </p:nvSpPr>
            <p:spPr bwMode="auto">
              <a:xfrm>
                <a:off x="1174" y="2400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15,8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79" name="Rectangle 71"/>
              <p:cNvSpPr>
                <a:spLocks noChangeArrowheads="1"/>
              </p:cNvSpPr>
              <p:nvPr/>
            </p:nvSpPr>
            <p:spPr bwMode="auto">
              <a:xfrm>
                <a:off x="1131" y="2400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80" name="Group 72"/>
            <p:cNvGrpSpPr>
              <a:grpSpLocks/>
            </p:cNvGrpSpPr>
            <p:nvPr/>
          </p:nvGrpSpPr>
          <p:grpSpPr bwMode="auto">
            <a:xfrm>
              <a:off x="0" y="2784"/>
              <a:ext cx="757" cy="384"/>
              <a:chOff x="0" y="2784"/>
              <a:chExt cx="757" cy="384"/>
            </a:xfrm>
          </p:grpSpPr>
          <p:sp>
            <p:nvSpPr>
              <p:cNvPr id="299081" name="Rectangle 73"/>
              <p:cNvSpPr>
                <a:spLocks noChangeArrowheads="1"/>
              </p:cNvSpPr>
              <p:nvPr/>
            </p:nvSpPr>
            <p:spPr bwMode="auto">
              <a:xfrm>
                <a:off x="43" y="2784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>
                    <a:cs typeface="Arial" charset="0"/>
                  </a:rPr>
                  <a:t>Ketela Rambat</a:t>
                </a:r>
                <a:endParaRPr lang="en-US" sz="1600">
                  <a:cs typeface="Times New Roman" pitchFamily="18" charset="0"/>
                </a:endParaRPr>
              </a:p>
              <a:p>
                <a:pPr algn="just" eaLnBrk="0" hangingPunct="0"/>
                <a:endParaRPr lang="en-US" sz="1600"/>
              </a:p>
            </p:txBody>
          </p:sp>
          <p:sp>
            <p:nvSpPr>
              <p:cNvPr id="299082" name="Rectangle 74"/>
              <p:cNvSpPr>
                <a:spLocks noChangeArrowheads="1"/>
              </p:cNvSpPr>
              <p:nvPr/>
            </p:nvSpPr>
            <p:spPr bwMode="auto">
              <a:xfrm>
                <a:off x="0" y="2784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83" name="Group 75"/>
            <p:cNvGrpSpPr>
              <a:grpSpLocks/>
            </p:cNvGrpSpPr>
            <p:nvPr/>
          </p:nvGrpSpPr>
          <p:grpSpPr bwMode="auto">
            <a:xfrm>
              <a:off x="757" y="2784"/>
              <a:ext cx="374" cy="384"/>
              <a:chOff x="757" y="2784"/>
              <a:chExt cx="374" cy="384"/>
            </a:xfrm>
          </p:grpSpPr>
          <p:sp>
            <p:nvSpPr>
              <p:cNvPr id="299084" name="Rectangle 76"/>
              <p:cNvSpPr>
                <a:spLocks noChangeArrowheads="1"/>
              </p:cNvSpPr>
              <p:nvPr/>
            </p:nvSpPr>
            <p:spPr bwMode="auto">
              <a:xfrm>
                <a:off x="800" y="2784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2,2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85" name="Rectangle 77"/>
              <p:cNvSpPr>
                <a:spLocks noChangeArrowheads="1"/>
              </p:cNvSpPr>
              <p:nvPr/>
            </p:nvSpPr>
            <p:spPr bwMode="auto">
              <a:xfrm>
                <a:off x="757" y="2784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86" name="Group 78"/>
            <p:cNvGrpSpPr>
              <a:grpSpLocks/>
            </p:cNvGrpSpPr>
            <p:nvPr/>
          </p:nvGrpSpPr>
          <p:grpSpPr bwMode="auto">
            <a:xfrm>
              <a:off x="1131" y="2784"/>
              <a:ext cx="374" cy="384"/>
              <a:chOff x="1131" y="2784"/>
              <a:chExt cx="374" cy="384"/>
            </a:xfrm>
          </p:grpSpPr>
          <p:sp>
            <p:nvSpPr>
              <p:cNvPr id="299087" name="Rectangle 79"/>
              <p:cNvSpPr>
                <a:spLocks noChangeArrowheads="1"/>
              </p:cNvSpPr>
              <p:nvPr/>
            </p:nvSpPr>
            <p:spPr bwMode="auto">
              <a:xfrm>
                <a:off x="1174" y="2784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1,9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88" name="Rectangle 80"/>
              <p:cNvSpPr>
                <a:spLocks noChangeArrowheads="1"/>
              </p:cNvSpPr>
              <p:nvPr/>
            </p:nvSpPr>
            <p:spPr bwMode="auto">
              <a:xfrm>
                <a:off x="1131" y="2784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89" name="Group 81"/>
            <p:cNvGrpSpPr>
              <a:grpSpLocks/>
            </p:cNvGrpSpPr>
            <p:nvPr/>
          </p:nvGrpSpPr>
          <p:grpSpPr bwMode="auto">
            <a:xfrm>
              <a:off x="0" y="3168"/>
              <a:ext cx="757" cy="384"/>
              <a:chOff x="0" y="3168"/>
              <a:chExt cx="757" cy="384"/>
            </a:xfrm>
          </p:grpSpPr>
          <p:sp>
            <p:nvSpPr>
              <p:cNvPr id="299090" name="Rectangle 82"/>
              <p:cNvSpPr>
                <a:spLocks noChangeArrowheads="1"/>
              </p:cNvSpPr>
              <p:nvPr/>
            </p:nvSpPr>
            <p:spPr bwMode="auto">
              <a:xfrm>
                <a:off x="43" y="3168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 sz="1600">
                    <a:cs typeface="Arial" charset="0"/>
                  </a:rPr>
                  <a:t>Kentang</a:t>
                </a:r>
                <a:endParaRPr lang="en-US" sz="1600">
                  <a:cs typeface="Times New Roman" pitchFamily="18" charset="0"/>
                </a:endParaRPr>
              </a:p>
              <a:p>
                <a:pPr algn="just" eaLnBrk="0" hangingPunct="0"/>
                <a:endParaRPr lang="en-US" sz="1600"/>
              </a:p>
            </p:txBody>
          </p:sp>
          <p:sp>
            <p:nvSpPr>
              <p:cNvPr id="299091" name="Rectangle 83"/>
              <p:cNvSpPr>
                <a:spLocks noChangeArrowheads="1"/>
              </p:cNvSpPr>
              <p:nvPr/>
            </p:nvSpPr>
            <p:spPr bwMode="auto">
              <a:xfrm>
                <a:off x="0" y="3168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92" name="Group 84"/>
            <p:cNvGrpSpPr>
              <a:grpSpLocks/>
            </p:cNvGrpSpPr>
            <p:nvPr/>
          </p:nvGrpSpPr>
          <p:grpSpPr bwMode="auto">
            <a:xfrm>
              <a:off x="757" y="3168"/>
              <a:ext cx="374" cy="384"/>
              <a:chOff x="757" y="3168"/>
              <a:chExt cx="374" cy="384"/>
            </a:xfrm>
          </p:grpSpPr>
          <p:sp>
            <p:nvSpPr>
              <p:cNvPr id="299093" name="Rectangle 85"/>
              <p:cNvSpPr>
                <a:spLocks noChangeArrowheads="1"/>
              </p:cNvSpPr>
              <p:nvPr/>
            </p:nvSpPr>
            <p:spPr bwMode="auto">
              <a:xfrm>
                <a:off x="800" y="3168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 0,1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94" name="Rectangle 86"/>
              <p:cNvSpPr>
                <a:spLocks noChangeArrowheads="1"/>
              </p:cNvSpPr>
              <p:nvPr/>
            </p:nvSpPr>
            <p:spPr bwMode="auto">
              <a:xfrm>
                <a:off x="757" y="3168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95" name="Group 87"/>
            <p:cNvGrpSpPr>
              <a:grpSpLocks/>
            </p:cNvGrpSpPr>
            <p:nvPr/>
          </p:nvGrpSpPr>
          <p:grpSpPr bwMode="auto">
            <a:xfrm>
              <a:off x="1131" y="3168"/>
              <a:ext cx="374" cy="384"/>
              <a:chOff x="1131" y="3168"/>
              <a:chExt cx="374" cy="384"/>
            </a:xfrm>
          </p:grpSpPr>
          <p:sp>
            <p:nvSpPr>
              <p:cNvPr id="299096" name="Rectangle 88"/>
              <p:cNvSpPr>
                <a:spLocks noChangeArrowheads="1"/>
              </p:cNvSpPr>
              <p:nvPr/>
            </p:nvSpPr>
            <p:spPr bwMode="auto">
              <a:xfrm>
                <a:off x="1174" y="3168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 sz="1600">
                    <a:cs typeface="Arial" charset="0"/>
                  </a:rPr>
                  <a:t>0,3 </a:t>
                </a:r>
                <a:endParaRPr lang="en-US" sz="1600">
                  <a:cs typeface="Times New Roman" pitchFamily="18" charset="0"/>
                </a:endParaRPr>
              </a:p>
              <a:p>
                <a:pPr algn="r" eaLnBrk="0" hangingPunct="0"/>
                <a:endParaRPr lang="en-US" sz="1600"/>
              </a:p>
            </p:txBody>
          </p:sp>
          <p:sp>
            <p:nvSpPr>
              <p:cNvPr id="299097" name="Rectangle 89"/>
              <p:cNvSpPr>
                <a:spLocks noChangeArrowheads="1"/>
              </p:cNvSpPr>
              <p:nvPr/>
            </p:nvSpPr>
            <p:spPr bwMode="auto">
              <a:xfrm>
                <a:off x="1131" y="3168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098" name="Group 90"/>
            <p:cNvGrpSpPr>
              <a:grpSpLocks/>
            </p:cNvGrpSpPr>
            <p:nvPr/>
          </p:nvGrpSpPr>
          <p:grpSpPr bwMode="auto">
            <a:xfrm>
              <a:off x="0" y="3552"/>
              <a:ext cx="757" cy="384"/>
              <a:chOff x="0" y="3552"/>
              <a:chExt cx="757" cy="384"/>
            </a:xfrm>
          </p:grpSpPr>
          <p:sp>
            <p:nvSpPr>
              <p:cNvPr id="299099" name="Rectangle 91"/>
              <p:cNvSpPr>
                <a:spLocks noChangeArrowheads="1"/>
              </p:cNvSpPr>
              <p:nvPr/>
            </p:nvSpPr>
            <p:spPr bwMode="auto">
              <a:xfrm>
                <a:off x="43" y="3552"/>
                <a:ext cx="671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just"/>
                <a:r>
                  <a:rPr lang="en-US">
                    <a:cs typeface="Arial" charset="0"/>
                  </a:rPr>
                  <a:t>Jumlah</a:t>
                </a:r>
                <a:endParaRPr lang="en-US">
                  <a:cs typeface="Times New Roman" pitchFamily="18" charset="0"/>
                </a:endParaRPr>
              </a:p>
              <a:p>
                <a:pPr algn="just" eaLnBrk="0" hangingPunct="0"/>
                <a:endParaRPr lang="en-US"/>
              </a:p>
            </p:txBody>
          </p:sp>
          <p:sp>
            <p:nvSpPr>
              <p:cNvPr id="299100" name="Rectangle 92"/>
              <p:cNvSpPr>
                <a:spLocks noChangeArrowheads="1"/>
              </p:cNvSpPr>
              <p:nvPr/>
            </p:nvSpPr>
            <p:spPr bwMode="auto">
              <a:xfrm>
                <a:off x="0" y="3552"/>
                <a:ext cx="757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101" name="Group 93"/>
            <p:cNvGrpSpPr>
              <a:grpSpLocks/>
            </p:cNvGrpSpPr>
            <p:nvPr/>
          </p:nvGrpSpPr>
          <p:grpSpPr bwMode="auto">
            <a:xfrm>
              <a:off x="757" y="3552"/>
              <a:ext cx="374" cy="384"/>
              <a:chOff x="757" y="3552"/>
              <a:chExt cx="374" cy="384"/>
            </a:xfrm>
          </p:grpSpPr>
          <p:sp>
            <p:nvSpPr>
              <p:cNvPr id="299102" name="Rectangle 94"/>
              <p:cNvSpPr>
                <a:spLocks noChangeArrowheads="1"/>
              </p:cNvSpPr>
              <p:nvPr/>
            </p:nvSpPr>
            <p:spPr bwMode="auto">
              <a:xfrm>
                <a:off x="800" y="3552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>
                    <a:cs typeface="Arial" charset="0"/>
                  </a:rPr>
                  <a:t>72,4</a:t>
                </a:r>
                <a:endParaRPr lang="en-US">
                  <a:cs typeface="Times New Roman" pitchFamily="18" charset="0"/>
                </a:endParaRPr>
              </a:p>
              <a:p>
                <a:pPr algn="r" eaLnBrk="0" hangingPunct="0"/>
                <a:endParaRPr lang="en-US"/>
              </a:p>
            </p:txBody>
          </p:sp>
          <p:sp>
            <p:nvSpPr>
              <p:cNvPr id="299103" name="Rectangle 95"/>
              <p:cNvSpPr>
                <a:spLocks noChangeArrowheads="1"/>
              </p:cNvSpPr>
              <p:nvPr/>
            </p:nvSpPr>
            <p:spPr bwMode="auto">
              <a:xfrm>
                <a:off x="757" y="3552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  <p:grpSp>
          <p:nvGrpSpPr>
            <p:cNvPr id="299104" name="Group 96"/>
            <p:cNvGrpSpPr>
              <a:grpSpLocks/>
            </p:cNvGrpSpPr>
            <p:nvPr/>
          </p:nvGrpSpPr>
          <p:grpSpPr bwMode="auto">
            <a:xfrm>
              <a:off x="1131" y="3552"/>
              <a:ext cx="374" cy="384"/>
              <a:chOff x="1131" y="3552"/>
              <a:chExt cx="374" cy="384"/>
            </a:xfrm>
          </p:grpSpPr>
          <p:sp>
            <p:nvSpPr>
              <p:cNvPr id="299105" name="Rectangle 97"/>
              <p:cNvSpPr>
                <a:spLocks noChangeArrowheads="1"/>
              </p:cNvSpPr>
              <p:nvPr/>
            </p:nvSpPr>
            <p:spPr bwMode="auto">
              <a:xfrm>
                <a:off x="1174" y="3552"/>
                <a:ext cx="288" cy="38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 algn="r"/>
                <a:r>
                  <a:rPr lang="en-US">
                    <a:cs typeface="Arial" charset="0"/>
                  </a:rPr>
                  <a:t>72,4</a:t>
                </a:r>
                <a:endParaRPr lang="en-US">
                  <a:cs typeface="Times New Roman" pitchFamily="18" charset="0"/>
                </a:endParaRPr>
              </a:p>
              <a:p>
                <a:pPr algn="r" eaLnBrk="0" hangingPunct="0"/>
                <a:endParaRPr lang="en-US"/>
              </a:p>
            </p:txBody>
          </p:sp>
          <p:sp>
            <p:nvSpPr>
              <p:cNvPr id="299106" name="Rectangle 98"/>
              <p:cNvSpPr>
                <a:spLocks noChangeArrowheads="1"/>
              </p:cNvSpPr>
              <p:nvPr/>
            </p:nvSpPr>
            <p:spPr bwMode="auto">
              <a:xfrm>
                <a:off x="1131" y="3552"/>
                <a:ext cx="374" cy="384"/>
              </a:xfrm>
              <a:prstGeom prst="rect">
                <a:avLst/>
              </a:prstGeom>
              <a:noFill/>
              <a:ln w="7">
                <a:solidFill>
                  <a:srgbClr val="A0A0A0"/>
                </a:solidFill>
                <a:miter lim="800000"/>
                <a:headEnd/>
                <a:tailEnd/>
              </a:ln>
              <a:effectLst/>
            </p:spPr>
            <p:txBody>
              <a:bodyPr wrap="none"/>
              <a:lstStyle/>
              <a:p>
                <a:endParaRPr lang="id-ID"/>
              </a:p>
            </p:txBody>
          </p:sp>
        </p:grpSp>
      </p:grpSp>
      <p:sp>
        <p:nvSpPr>
          <p:cNvPr id="299108" name="Text Box 100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0189E-753E-4810-ADF2-51E0D1596D3A}" type="slidenum">
              <a:rPr lang="en-US"/>
              <a:pPr/>
              <a:t>14</a:t>
            </a:fld>
            <a:endParaRPr lang="en-US"/>
          </a:p>
        </p:txBody>
      </p:sp>
      <p:sp>
        <p:nvSpPr>
          <p:cNvPr id="269314" name="Text Box 2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AGREGAT SEDERHANA</a:t>
            </a:r>
            <a:endParaRPr lang="en-US" sz="2000">
              <a:solidFill>
                <a:schemeClr val="accent1"/>
              </a:solidFill>
            </a:endParaRPr>
          </a:p>
        </p:txBody>
      </p:sp>
      <p:sp>
        <p:nvSpPr>
          <p:cNvPr id="269315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69316" name="Text Box 4"/>
          <p:cNvSpPr txBox="1">
            <a:spLocks noChangeArrowheads="1"/>
          </p:cNvSpPr>
          <p:nvPr/>
        </p:nvSpPr>
        <p:spPr bwMode="auto">
          <a:xfrm>
            <a:off x="685800" y="1909763"/>
            <a:ext cx="7315200" cy="1892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292100" indent="-2921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3. Indeks Nilai Agregate Relatif Sederhana</a:t>
            </a:r>
            <a:endParaRPr lang="en-US">
              <a:solidFill>
                <a:schemeClr val="accent1"/>
              </a:solidFill>
              <a:cs typeface="Arial" charset="0"/>
            </a:endParaRPr>
          </a:p>
          <a:p>
            <a:pPr marL="292100" indent="-292100">
              <a:spcBef>
                <a:spcPct val="50000"/>
              </a:spcBef>
            </a:pPr>
            <a:r>
              <a:rPr lang="en-US">
                <a:cs typeface="Arial" charset="0"/>
              </a:rPr>
              <a:t>	</a:t>
            </a:r>
            <a:r>
              <a:rPr lang="en-US" b="0">
                <a:cs typeface="Arial" charset="0"/>
              </a:rPr>
              <a:t>Indeks nilai agregat relatif sederhana menunjukkan perkembangan nilai (harga dikalikan dengan kuantitas) sekelompok barang dan jasa pada suatu periode dengan periode atau tahun dasarnya.  </a:t>
            </a:r>
          </a:p>
          <a:p>
            <a:pPr marL="292100" indent="-2921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	Rumus:	</a:t>
            </a:r>
            <a:r>
              <a:rPr lang="en-US">
                <a:cs typeface="Arial" charset="0"/>
              </a:rPr>
              <a:t>	</a:t>
            </a:r>
            <a:endParaRPr lang="en-US"/>
          </a:p>
        </p:txBody>
      </p:sp>
      <p:sp>
        <p:nvSpPr>
          <p:cNvPr id="269625" name="Text Box 313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269631" name="Group 319"/>
          <p:cNvGrpSpPr>
            <a:grpSpLocks/>
          </p:cNvGrpSpPr>
          <p:nvPr/>
        </p:nvGrpSpPr>
        <p:grpSpPr bwMode="auto">
          <a:xfrm>
            <a:off x="2133600" y="4419600"/>
            <a:ext cx="4953000" cy="711200"/>
            <a:chOff x="2400" y="3504"/>
            <a:chExt cx="3120" cy="448"/>
          </a:xfrm>
        </p:grpSpPr>
        <p:sp>
          <p:nvSpPr>
            <p:cNvPr id="269628" name="Rectangle 316"/>
            <p:cNvSpPr>
              <a:spLocks noChangeArrowheads="1"/>
            </p:cNvSpPr>
            <p:nvPr/>
          </p:nvSpPr>
          <p:spPr bwMode="auto">
            <a:xfrm>
              <a:off x="2400" y="3504"/>
              <a:ext cx="3120" cy="448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en-US" sz="2000"/>
                <a:t>INA  = </a:t>
              </a:r>
              <a:r>
                <a:rPr lang="en-US">
                  <a:sym typeface="Symbol" pitchFamily="18" charset="2"/>
                </a:rPr>
                <a:t></a:t>
              </a:r>
              <a:r>
                <a:rPr lang="en-US" sz="2000"/>
                <a:t>Vt  x 100  =  </a:t>
              </a:r>
              <a:r>
                <a:rPr lang="en-US" sz="1600">
                  <a:sym typeface="Symbol" pitchFamily="18" charset="2"/>
                </a:rPr>
                <a:t></a:t>
              </a:r>
              <a:r>
                <a:rPr lang="en-US" sz="2000"/>
                <a:t>HtKt   x 100</a:t>
              </a:r>
            </a:p>
            <a:p>
              <a:r>
                <a:rPr lang="en-US" sz="2000"/>
                <a:t>            </a:t>
              </a:r>
              <a:r>
                <a:rPr lang="en-US" sz="2000">
                  <a:sym typeface="Symbol" pitchFamily="18" charset="2"/>
                </a:rPr>
                <a:t></a:t>
              </a:r>
              <a:r>
                <a:rPr lang="en-US" sz="2000"/>
                <a:t>Vo		</a:t>
              </a:r>
              <a:r>
                <a:rPr lang="en-US" sz="1600">
                  <a:sym typeface="Symbol" pitchFamily="18" charset="2"/>
                </a:rPr>
                <a:t></a:t>
              </a:r>
              <a:r>
                <a:rPr lang="en-US" sz="2000"/>
                <a:t>HoKo</a:t>
              </a:r>
            </a:p>
          </p:txBody>
        </p:sp>
        <p:sp>
          <p:nvSpPr>
            <p:cNvPr id="269629" name="Line 317"/>
            <p:cNvSpPr>
              <a:spLocks noChangeShapeType="1"/>
            </p:cNvSpPr>
            <p:nvPr/>
          </p:nvSpPr>
          <p:spPr bwMode="auto">
            <a:xfrm>
              <a:off x="3024" y="3744"/>
              <a:ext cx="336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  <p:sp>
          <p:nvSpPr>
            <p:cNvPr id="269630" name="Line 318"/>
            <p:cNvSpPr>
              <a:spLocks noChangeShapeType="1"/>
            </p:cNvSpPr>
            <p:nvPr/>
          </p:nvSpPr>
          <p:spPr bwMode="auto">
            <a:xfrm>
              <a:off x="4176" y="3744"/>
              <a:ext cx="52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C2F993-09E2-46C5-BF79-CAEB59991452}" type="slidenum">
              <a:rPr lang="en-US"/>
              <a:pPr/>
              <a:t>15</a:t>
            </a:fld>
            <a:endParaRPr lang="en-US"/>
          </a:p>
        </p:txBody>
      </p:sp>
      <p:sp>
        <p:nvSpPr>
          <p:cNvPr id="304130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609600"/>
            <a:ext cx="7793038" cy="533400"/>
          </a:xfrm>
        </p:spPr>
        <p:txBody>
          <a:bodyPr/>
          <a:lstStyle/>
          <a:p>
            <a:r>
              <a:rPr lang="en-US" sz="2400" b="1">
                <a:solidFill>
                  <a:schemeClr val="accent1"/>
                </a:solidFill>
              </a:rPr>
              <a:t>OUTLINE</a:t>
            </a:r>
            <a:endParaRPr lang="en-US" b="1">
              <a:solidFill>
                <a:schemeClr val="accent1"/>
              </a:solidFill>
            </a:endParaRPr>
          </a:p>
        </p:txBody>
      </p:sp>
      <p:sp>
        <p:nvSpPr>
          <p:cNvPr id="304131" name="Text Box 3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sp>
        <p:nvSpPr>
          <p:cNvPr id="304133" name="Text Box 5"/>
          <p:cNvSpPr txBox="1">
            <a:spLocks noChangeArrowheads="1"/>
          </p:cNvSpPr>
          <p:nvPr/>
        </p:nvSpPr>
        <p:spPr bwMode="auto">
          <a:xfrm>
            <a:off x="1143000" y="1905000"/>
            <a:ext cx="72390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en-US" sz="2000"/>
              <a:t>BAGIAN  I  Statistik Deskriptif</a:t>
            </a:r>
          </a:p>
        </p:txBody>
      </p:sp>
      <p:sp>
        <p:nvSpPr>
          <p:cNvPr id="304134" name="Text Box 6"/>
          <p:cNvSpPr txBox="1">
            <a:spLocks noChangeArrowheads="1"/>
          </p:cNvSpPr>
          <p:nvPr/>
        </p:nvSpPr>
        <p:spPr bwMode="auto">
          <a:xfrm>
            <a:off x="1066800" y="2417763"/>
            <a:ext cx="3092450" cy="3492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en-US" sz="2000" b="0">
                <a:latin typeface="Arial" charset="0"/>
              </a:rPr>
              <a:t>Pengertian Statistika</a:t>
            </a:r>
          </a:p>
        </p:txBody>
      </p:sp>
      <p:sp>
        <p:nvSpPr>
          <p:cNvPr id="304135" name="Text Box 7"/>
          <p:cNvSpPr txBox="1">
            <a:spLocks noChangeArrowheads="1"/>
          </p:cNvSpPr>
          <p:nvPr/>
        </p:nvSpPr>
        <p:spPr bwMode="auto">
          <a:xfrm>
            <a:off x="1066800" y="2944813"/>
            <a:ext cx="3092450" cy="3476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en-US" sz="2000" b="0">
                <a:latin typeface="Arial" charset="0"/>
              </a:rPr>
              <a:t>Penyajian Data</a:t>
            </a:r>
          </a:p>
        </p:txBody>
      </p:sp>
      <p:sp>
        <p:nvSpPr>
          <p:cNvPr id="304136" name="Text Box 8"/>
          <p:cNvSpPr txBox="1">
            <a:spLocks noChangeArrowheads="1"/>
          </p:cNvSpPr>
          <p:nvPr/>
        </p:nvSpPr>
        <p:spPr bwMode="auto">
          <a:xfrm>
            <a:off x="1066800" y="4038600"/>
            <a:ext cx="3092450" cy="3587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en-US" sz="2000" b="0">
                <a:latin typeface="Arial" charset="0"/>
              </a:rPr>
              <a:t>Ukuran Penyebaran</a:t>
            </a:r>
          </a:p>
        </p:txBody>
      </p:sp>
      <p:sp>
        <p:nvSpPr>
          <p:cNvPr id="304137" name="Text Box 9"/>
          <p:cNvSpPr txBox="1">
            <a:spLocks noChangeArrowheads="1"/>
          </p:cNvSpPr>
          <p:nvPr/>
        </p:nvSpPr>
        <p:spPr bwMode="auto">
          <a:xfrm>
            <a:off x="1066800" y="3494088"/>
            <a:ext cx="3092450" cy="3492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en-US" sz="2000" b="0">
                <a:latin typeface="Arial" charset="0"/>
              </a:rPr>
              <a:t>Ukuran Pemusatan</a:t>
            </a:r>
          </a:p>
        </p:txBody>
      </p:sp>
      <p:sp>
        <p:nvSpPr>
          <p:cNvPr id="304138" name="Text Box 10"/>
          <p:cNvSpPr txBox="1">
            <a:spLocks noChangeArrowheads="1"/>
          </p:cNvSpPr>
          <p:nvPr/>
        </p:nvSpPr>
        <p:spPr bwMode="auto">
          <a:xfrm>
            <a:off x="1066800" y="4610100"/>
            <a:ext cx="3092450" cy="419100"/>
          </a:xfrm>
          <a:prstGeom prst="rect">
            <a:avLst/>
          </a:prstGeom>
          <a:solidFill>
            <a:schemeClr val="accent2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en-US" sz="2000">
                <a:latin typeface="Arial" charset="0"/>
              </a:rPr>
              <a:t>Angka Indeks</a:t>
            </a:r>
          </a:p>
        </p:txBody>
      </p:sp>
      <p:sp>
        <p:nvSpPr>
          <p:cNvPr id="304139" name="Text Box 11"/>
          <p:cNvSpPr txBox="1">
            <a:spLocks noChangeArrowheads="1"/>
          </p:cNvSpPr>
          <p:nvPr/>
        </p:nvSpPr>
        <p:spPr bwMode="auto">
          <a:xfrm>
            <a:off x="1066800" y="5151438"/>
            <a:ext cx="3092450" cy="7159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en-US" sz="2000" b="0">
                <a:latin typeface="Arial" charset="0"/>
              </a:rPr>
              <a:t>Deret Berkala dan</a:t>
            </a:r>
          </a:p>
          <a:p>
            <a:pPr algn="ctr"/>
            <a:r>
              <a:rPr lang="en-US" sz="2000" b="0">
                <a:latin typeface="Arial" charset="0"/>
              </a:rPr>
              <a:t>Peramalan</a:t>
            </a:r>
          </a:p>
        </p:txBody>
      </p:sp>
      <p:sp>
        <p:nvSpPr>
          <p:cNvPr id="304140" name="Freeform 12"/>
          <p:cNvSpPr>
            <a:spLocks/>
          </p:cNvSpPr>
          <p:nvPr/>
        </p:nvSpPr>
        <p:spPr bwMode="auto">
          <a:xfrm>
            <a:off x="609600" y="2057400"/>
            <a:ext cx="542925" cy="3429000"/>
          </a:xfrm>
          <a:custGeom>
            <a:avLst/>
            <a:gdLst/>
            <a:ahLst/>
            <a:cxnLst>
              <a:cxn ang="0">
                <a:pos x="720" y="0"/>
              </a:cxn>
              <a:cxn ang="0">
                <a:pos x="0" y="0"/>
              </a:cxn>
              <a:cxn ang="0">
                <a:pos x="0" y="7020"/>
              </a:cxn>
            </a:cxnLst>
            <a:rect l="0" t="0" r="r" b="b"/>
            <a:pathLst>
              <a:path w="720" h="7020">
                <a:moveTo>
                  <a:pt x="720" y="0"/>
                </a:moveTo>
                <a:lnTo>
                  <a:pt x="0" y="0"/>
                </a:lnTo>
                <a:lnTo>
                  <a:pt x="0" y="7020"/>
                </a:lnTo>
              </a:path>
            </a:pathLst>
          </a:cu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id-ID"/>
          </a:p>
        </p:txBody>
      </p:sp>
      <p:sp>
        <p:nvSpPr>
          <p:cNvPr id="304141" name="Line 13"/>
          <p:cNvSpPr>
            <a:spLocks noChangeShapeType="1"/>
          </p:cNvSpPr>
          <p:nvPr/>
        </p:nvSpPr>
        <p:spPr bwMode="auto">
          <a:xfrm>
            <a:off x="609600" y="4800600"/>
            <a:ext cx="4064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  <p:sp>
        <p:nvSpPr>
          <p:cNvPr id="304142" name="Line 14"/>
          <p:cNvSpPr>
            <a:spLocks noChangeShapeType="1"/>
          </p:cNvSpPr>
          <p:nvPr/>
        </p:nvSpPr>
        <p:spPr bwMode="auto">
          <a:xfrm>
            <a:off x="609600" y="2514600"/>
            <a:ext cx="4064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  <p:sp>
        <p:nvSpPr>
          <p:cNvPr id="304143" name="Line 15"/>
          <p:cNvSpPr>
            <a:spLocks noChangeShapeType="1"/>
          </p:cNvSpPr>
          <p:nvPr/>
        </p:nvSpPr>
        <p:spPr bwMode="auto">
          <a:xfrm>
            <a:off x="609600" y="3757613"/>
            <a:ext cx="4064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  <p:sp>
        <p:nvSpPr>
          <p:cNvPr id="304144" name="Line 16"/>
          <p:cNvSpPr>
            <a:spLocks noChangeShapeType="1"/>
          </p:cNvSpPr>
          <p:nvPr/>
        </p:nvSpPr>
        <p:spPr bwMode="auto">
          <a:xfrm>
            <a:off x="4419600" y="2590800"/>
            <a:ext cx="533400" cy="158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  <p:sp>
        <p:nvSpPr>
          <p:cNvPr id="304145" name="Line 17"/>
          <p:cNvSpPr>
            <a:spLocks noChangeShapeType="1"/>
          </p:cNvSpPr>
          <p:nvPr/>
        </p:nvSpPr>
        <p:spPr bwMode="auto">
          <a:xfrm>
            <a:off x="4419600" y="3352800"/>
            <a:ext cx="533400" cy="158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  <p:sp>
        <p:nvSpPr>
          <p:cNvPr id="304146" name="Line 18"/>
          <p:cNvSpPr>
            <a:spLocks noChangeShapeType="1"/>
          </p:cNvSpPr>
          <p:nvPr/>
        </p:nvSpPr>
        <p:spPr bwMode="auto">
          <a:xfrm>
            <a:off x="4419600" y="3962400"/>
            <a:ext cx="533400" cy="158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  <p:sp>
        <p:nvSpPr>
          <p:cNvPr id="304147" name="Line 19"/>
          <p:cNvSpPr>
            <a:spLocks noChangeShapeType="1"/>
          </p:cNvSpPr>
          <p:nvPr/>
        </p:nvSpPr>
        <p:spPr bwMode="auto">
          <a:xfrm>
            <a:off x="4419600" y="5486400"/>
            <a:ext cx="579438" cy="158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  <p:sp>
        <p:nvSpPr>
          <p:cNvPr id="304148" name="Text Box 20"/>
          <p:cNvSpPr txBox="1">
            <a:spLocks noChangeArrowheads="1"/>
          </p:cNvSpPr>
          <p:nvPr/>
        </p:nvSpPr>
        <p:spPr bwMode="auto">
          <a:xfrm>
            <a:off x="4972050" y="2514600"/>
            <a:ext cx="3409950" cy="5334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1600" b="0">
                <a:latin typeface="Arial" charset="0"/>
              </a:rPr>
              <a:t>Angka Indeks Relatif Sederhana</a:t>
            </a:r>
          </a:p>
        </p:txBody>
      </p:sp>
      <p:sp>
        <p:nvSpPr>
          <p:cNvPr id="304149" name="Text Box 21"/>
          <p:cNvSpPr txBox="1">
            <a:spLocks noChangeArrowheads="1"/>
          </p:cNvSpPr>
          <p:nvPr/>
        </p:nvSpPr>
        <p:spPr bwMode="auto">
          <a:xfrm>
            <a:off x="4972050" y="3124200"/>
            <a:ext cx="3409950" cy="5953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1600" b="0">
                <a:latin typeface="Arial" charset="0"/>
              </a:rPr>
              <a:t> Angka Indeks Agregrat Sederhana</a:t>
            </a:r>
          </a:p>
        </p:txBody>
      </p:sp>
      <p:sp>
        <p:nvSpPr>
          <p:cNvPr id="304150" name="Text Box 22"/>
          <p:cNvSpPr txBox="1">
            <a:spLocks noChangeArrowheads="1"/>
          </p:cNvSpPr>
          <p:nvPr/>
        </p:nvSpPr>
        <p:spPr bwMode="auto">
          <a:xfrm>
            <a:off x="4972050" y="3851275"/>
            <a:ext cx="3409950" cy="492125"/>
          </a:xfrm>
          <a:prstGeom prst="rect">
            <a:avLst/>
          </a:prstGeom>
          <a:solidFill>
            <a:srgbClr val="FFCC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1600" b="0">
                <a:latin typeface="Arial" charset="0"/>
              </a:rPr>
              <a:t>Angka Indeks Agregrat Tertimbang</a:t>
            </a:r>
          </a:p>
        </p:txBody>
      </p:sp>
      <p:sp>
        <p:nvSpPr>
          <p:cNvPr id="304151" name="Text Box 23"/>
          <p:cNvSpPr txBox="1">
            <a:spLocks noChangeArrowheads="1"/>
          </p:cNvSpPr>
          <p:nvPr/>
        </p:nvSpPr>
        <p:spPr bwMode="auto">
          <a:xfrm>
            <a:off x="4972050" y="4449763"/>
            <a:ext cx="3409950" cy="5794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1600" b="0">
                <a:latin typeface="Arial" charset="0"/>
              </a:rPr>
              <a:t>Macam-Macam Indeks </a:t>
            </a:r>
          </a:p>
          <a:p>
            <a:r>
              <a:rPr lang="en-US" sz="1600" b="0">
                <a:latin typeface="Arial" charset="0"/>
              </a:rPr>
              <a:t>dan Masalah Penyusunan Indeks</a:t>
            </a:r>
          </a:p>
        </p:txBody>
      </p:sp>
      <p:sp>
        <p:nvSpPr>
          <p:cNvPr id="304152" name="Text Box 24"/>
          <p:cNvSpPr txBox="1">
            <a:spLocks noChangeArrowheads="1"/>
          </p:cNvSpPr>
          <p:nvPr/>
        </p:nvSpPr>
        <p:spPr bwMode="auto">
          <a:xfrm>
            <a:off x="4972050" y="5111750"/>
            <a:ext cx="3409950" cy="679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1600" b="0">
                <a:latin typeface="Arial" charset="0"/>
              </a:rPr>
              <a:t>Pengolahan Data Indeks  dengan MS Excel</a:t>
            </a:r>
          </a:p>
        </p:txBody>
      </p:sp>
      <p:sp>
        <p:nvSpPr>
          <p:cNvPr id="304153" name="Line 25"/>
          <p:cNvSpPr>
            <a:spLocks noChangeShapeType="1"/>
          </p:cNvSpPr>
          <p:nvPr/>
        </p:nvSpPr>
        <p:spPr bwMode="auto">
          <a:xfrm>
            <a:off x="609600" y="5486400"/>
            <a:ext cx="4064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  <p:sp>
        <p:nvSpPr>
          <p:cNvPr id="304154" name="Line 26"/>
          <p:cNvSpPr>
            <a:spLocks noChangeShapeType="1"/>
          </p:cNvSpPr>
          <p:nvPr/>
        </p:nvSpPr>
        <p:spPr bwMode="auto">
          <a:xfrm>
            <a:off x="609600" y="3124200"/>
            <a:ext cx="4064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  <p:sp>
        <p:nvSpPr>
          <p:cNvPr id="304155" name="Line 27"/>
          <p:cNvSpPr>
            <a:spLocks noChangeShapeType="1"/>
          </p:cNvSpPr>
          <p:nvPr/>
        </p:nvSpPr>
        <p:spPr bwMode="auto">
          <a:xfrm>
            <a:off x="4419600" y="2590800"/>
            <a:ext cx="0" cy="2895600"/>
          </a:xfrm>
          <a:prstGeom prst="line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id-ID"/>
          </a:p>
        </p:txBody>
      </p:sp>
      <p:sp>
        <p:nvSpPr>
          <p:cNvPr id="304156" name="Line 28"/>
          <p:cNvSpPr>
            <a:spLocks noChangeShapeType="1"/>
          </p:cNvSpPr>
          <p:nvPr/>
        </p:nvSpPr>
        <p:spPr bwMode="auto">
          <a:xfrm>
            <a:off x="4191000" y="4800600"/>
            <a:ext cx="228600" cy="0"/>
          </a:xfrm>
          <a:prstGeom prst="line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id-ID"/>
          </a:p>
        </p:txBody>
      </p:sp>
      <p:sp>
        <p:nvSpPr>
          <p:cNvPr id="304157" name="Line 29"/>
          <p:cNvSpPr>
            <a:spLocks noChangeShapeType="1"/>
          </p:cNvSpPr>
          <p:nvPr/>
        </p:nvSpPr>
        <p:spPr bwMode="auto">
          <a:xfrm>
            <a:off x="4419600" y="4800600"/>
            <a:ext cx="533400" cy="158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d-ID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88DE9-3C35-40C1-AAC9-50146655B966}" type="slidenum">
              <a:rPr lang="en-US"/>
              <a:pPr/>
              <a:t>16</a:t>
            </a:fld>
            <a:endParaRPr lang="en-US"/>
          </a:p>
        </p:txBody>
      </p:sp>
      <p:sp>
        <p:nvSpPr>
          <p:cNvPr id="271362" name="Text Box 2"/>
          <p:cNvSpPr txBox="1">
            <a:spLocks noChangeArrowheads="1"/>
          </p:cNvSpPr>
          <p:nvPr/>
        </p:nvSpPr>
        <p:spPr bwMode="auto">
          <a:xfrm>
            <a:off x="838200" y="746125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TERTIMBANG</a:t>
            </a:r>
            <a:endParaRPr lang="en-US" sz="2000">
              <a:solidFill>
                <a:schemeClr val="accent1"/>
              </a:solidFill>
            </a:endParaRPr>
          </a:p>
        </p:txBody>
      </p:sp>
      <p:sp>
        <p:nvSpPr>
          <p:cNvPr id="271363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71365" name="Text Box 5"/>
          <p:cNvSpPr txBox="1">
            <a:spLocks noChangeArrowheads="1"/>
          </p:cNvSpPr>
          <p:nvPr/>
        </p:nvSpPr>
        <p:spPr bwMode="auto">
          <a:xfrm>
            <a:off x="1066800" y="1687513"/>
            <a:ext cx="7391400" cy="1920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0">
                <a:cs typeface="Arial" charset="0"/>
              </a:rPr>
              <a:t>Indeks tertimbang memberikan bobot yang berbeda terhadap setiap komponen. </a:t>
            </a:r>
          </a:p>
          <a:p>
            <a:pPr>
              <a:spcBef>
                <a:spcPct val="50000"/>
              </a:spcBef>
            </a:pPr>
            <a:r>
              <a:rPr lang="en-US" sz="2000" b="0">
                <a:cs typeface="Arial" charset="0"/>
              </a:rPr>
              <a:t>Mengapa harus diberikan bobot yang berbeda?</a:t>
            </a:r>
          </a:p>
          <a:p>
            <a:pPr>
              <a:spcBef>
                <a:spcPct val="50000"/>
              </a:spcBef>
            </a:pPr>
            <a:r>
              <a:rPr lang="en-US" sz="2000" b="0">
                <a:cs typeface="Arial" charset="0"/>
              </a:rPr>
              <a:t>Karena pada dasarnya setiap barang dan jasa mempunyai tingkat utilitas (manfaat dan kepentingan) yang berbeda.</a:t>
            </a:r>
            <a:r>
              <a:rPr lang="en-US" sz="2000" b="0"/>
              <a:t> </a:t>
            </a:r>
          </a:p>
        </p:txBody>
      </p:sp>
      <p:sp>
        <p:nvSpPr>
          <p:cNvPr id="271549" name="Text Box 189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CBE246-6DFE-42DD-8A05-DD6049C9193D}" type="slidenum">
              <a:rPr lang="en-US"/>
              <a:pPr/>
              <a:t>17</a:t>
            </a:fld>
            <a:endParaRPr lang="en-US"/>
          </a:p>
        </p:txBody>
      </p:sp>
      <p:sp>
        <p:nvSpPr>
          <p:cNvPr id="288772" name="Text Box 4"/>
          <p:cNvSpPr txBox="1">
            <a:spLocks noChangeArrowheads="1"/>
          </p:cNvSpPr>
          <p:nvPr>
            <p:ph type="body" idx="1"/>
          </p:nvPr>
        </p:nvSpPr>
        <p:spPr>
          <a:xfrm>
            <a:off x="914400" y="1752600"/>
            <a:ext cx="7315200" cy="2209800"/>
          </a:xfrm>
          <a:noFill/>
          <a:ln/>
        </p:spPr>
        <p:txBody>
          <a:bodyPr/>
          <a:lstStyle/>
          <a:p>
            <a:pPr marL="381000" indent="-381000">
              <a:lnSpc>
                <a:spcPct val="80000"/>
              </a:lnSpc>
              <a:spcBef>
                <a:spcPct val="50000"/>
              </a:spcBef>
              <a:buFontTx/>
              <a:buNone/>
            </a:pPr>
            <a:r>
              <a:rPr lang="en-US" sz="2200" b="1">
                <a:solidFill>
                  <a:schemeClr val="accent1"/>
                </a:solidFill>
                <a:cs typeface="Arial" charset="0"/>
              </a:rPr>
              <a:t>1. Formula Laspeyres</a:t>
            </a:r>
            <a:endParaRPr lang="en-US" sz="1800" b="1">
              <a:cs typeface="Times New Roman" pitchFamily="18" charset="0"/>
            </a:endParaRPr>
          </a:p>
          <a:p>
            <a:pPr marL="381000" indent="-381000">
              <a:lnSpc>
                <a:spcPct val="80000"/>
              </a:lnSpc>
              <a:spcBef>
                <a:spcPct val="50000"/>
              </a:spcBef>
              <a:buFontTx/>
              <a:buNone/>
            </a:pPr>
            <a:r>
              <a:rPr lang="en-US" sz="1800" b="1">
                <a:cs typeface="Arial" charset="0"/>
              </a:rPr>
              <a:t>	</a:t>
            </a:r>
            <a:r>
              <a:rPr lang="en-US" sz="2000">
                <a:cs typeface="Arial" charset="0"/>
              </a:rPr>
              <a:t>Etienne Laspeyres mengembangkan metode ini pada abad 18 akhir untuk menentukan sebuah indeks tertimbang dengan menggunakan bobot sebagai penimbang adalah periode dasar.</a:t>
            </a:r>
            <a:r>
              <a:rPr lang="en-US" sz="1800" b="1">
                <a:cs typeface="Arial" charset="0"/>
              </a:rPr>
              <a:t>  </a:t>
            </a:r>
          </a:p>
          <a:p>
            <a:pPr marL="381000" indent="-381000" algn="just">
              <a:lnSpc>
                <a:spcPct val="80000"/>
              </a:lnSpc>
              <a:spcBef>
                <a:spcPct val="50000"/>
              </a:spcBef>
              <a:buFontTx/>
              <a:buNone/>
            </a:pPr>
            <a:r>
              <a:rPr lang="en-US" sz="2200" b="1">
                <a:solidFill>
                  <a:schemeClr val="accent1"/>
                </a:solidFill>
                <a:cs typeface="Arial" charset="0"/>
              </a:rPr>
              <a:t>	Rumus:</a:t>
            </a:r>
            <a:endParaRPr lang="en-US" sz="1800" b="1">
              <a:cs typeface="Times New Roman" pitchFamily="18" charset="0"/>
            </a:endParaRPr>
          </a:p>
          <a:p>
            <a:pPr marL="381000" indent="-381000" algn="just">
              <a:lnSpc>
                <a:spcPct val="80000"/>
              </a:lnSpc>
              <a:spcBef>
                <a:spcPct val="50000"/>
              </a:spcBef>
              <a:buFontTx/>
              <a:buNone/>
            </a:pPr>
            <a:r>
              <a:rPr lang="en-US" sz="1800" b="1">
                <a:cs typeface="Arial" charset="0"/>
              </a:rPr>
              <a:t>		</a:t>
            </a:r>
          </a:p>
        </p:txBody>
      </p:sp>
      <p:sp>
        <p:nvSpPr>
          <p:cNvPr id="288773" name="Text Box 5"/>
          <p:cNvSpPr txBox="1">
            <a:spLocks noChangeArrowheads="1"/>
          </p:cNvSpPr>
          <p:nvPr>
            <p:ph type="title"/>
          </p:nvPr>
        </p:nvSpPr>
        <p:spPr>
          <a:xfrm>
            <a:off x="838200" y="533400"/>
            <a:ext cx="7793038" cy="609600"/>
          </a:xfrm>
          <a:noFill/>
          <a:ln/>
        </p:spPr>
        <p:txBody>
          <a:bodyPr/>
          <a:lstStyle/>
          <a:p>
            <a:pPr>
              <a:spcBef>
                <a:spcPct val="50000"/>
              </a:spcBef>
            </a:pPr>
            <a:r>
              <a:rPr lang="en-US" sz="2400" b="1">
                <a:solidFill>
                  <a:schemeClr val="accent1"/>
                </a:solidFill>
              </a:rPr>
              <a:t>ANGKA INDEKS TERTIMBANG</a:t>
            </a:r>
          </a:p>
        </p:txBody>
      </p:sp>
      <p:sp>
        <p:nvSpPr>
          <p:cNvPr id="288775" name="Text Box 7"/>
          <p:cNvSpPr txBox="1">
            <a:spLocks noChangeArrowheads="1"/>
          </p:cNvSpPr>
          <p:nvPr/>
        </p:nvSpPr>
        <p:spPr bwMode="auto">
          <a:xfrm>
            <a:off x="11430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/>
              <a:t>Angka Indeks						Bab 5</a:t>
            </a:r>
          </a:p>
        </p:txBody>
      </p:sp>
      <p:sp>
        <p:nvSpPr>
          <p:cNvPr id="288776" name="Rectangle 8"/>
          <p:cNvSpPr>
            <a:spLocks noChangeArrowheads="1"/>
          </p:cNvSpPr>
          <p:nvPr/>
        </p:nvSpPr>
        <p:spPr bwMode="auto">
          <a:xfrm>
            <a:off x="2438400" y="4089400"/>
            <a:ext cx="3124200" cy="7112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000"/>
              <a:t>IL =  </a:t>
            </a:r>
            <a:r>
              <a:rPr lang="en-US" sz="2000">
                <a:sym typeface="Symbol" pitchFamily="18" charset="2"/>
              </a:rPr>
              <a:t></a:t>
            </a:r>
            <a:r>
              <a:rPr lang="en-US" sz="2000"/>
              <a:t>HtKo    x 100</a:t>
            </a:r>
          </a:p>
          <a:p>
            <a:r>
              <a:rPr lang="en-US" sz="2000"/>
              <a:t>         </a:t>
            </a:r>
            <a:r>
              <a:rPr lang="en-US" sz="2000">
                <a:sym typeface="Symbol" pitchFamily="18" charset="2"/>
              </a:rPr>
              <a:t></a:t>
            </a:r>
            <a:r>
              <a:rPr lang="en-US" sz="2000"/>
              <a:t>HoKo                     </a:t>
            </a:r>
          </a:p>
        </p:txBody>
      </p:sp>
      <p:sp>
        <p:nvSpPr>
          <p:cNvPr id="288778" name="Line 10"/>
          <p:cNvSpPr>
            <a:spLocks noChangeShapeType="1"/>
          </p:cNvSpPr>
          <p:nvPr/>
        </p:nvSpPr>
        <p:spPr bwMode="auto">
          <a:xfrm>
            <a:off x="3200400" y="4419600"/>
            <a:ext cx="914400" cy="0"/>
          </a:xfrm>
          <a:prstGeom prst="line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/>
          <a:lstStyle/>
          <a:p>
            <a:endParaRPr lang="id-ID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61FF1-E288-4177-A099-0F1B557E47E1}" type="slidenum">
              <a:rPr lang="en-US"/>
              <a:pPr/>
              <a:t>18</a:t>
            </a:fld>
            <a:endParaRPr lang="en-US"/>
          </a:p>
        </p:txBody>
      </p:sp>
      <p:sp>
        <p:nvSpPr>
          <p:cNvPr id="300034" name="Text Box 2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TERTIMBANG</a:t>
            </a:r>
            <a:endParaRPr lang="en-US" sz="2000">
              <a:solidFill>
                <a:schemeClr val="accent1"/>
              </a:solidFill>
            </a:endParaRPr>
          </a:p>
        </p:txBody>
      </p:sp>
      <p:sp>
        <p:nvSpPr>
          <p:cNvPr id="300035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grpSp>
        <p:nvGrpSpPr>
          <p:cNvPr id="300037" name="Group 5"/>
          <p:cNvGrpSpPr>
            <a:grpSpLocks/>
          </p:cNvGrpSpPr>
          <p:nvPr/>
        </p:nvGrpSpPr>
        <p:grpSpPr bwMode="auto">
          <a:xfrm>
            <a:off x="762000" y="1676400"/>
            <a:ext cx="7848600" cy="3733800"/>
            <a:chOff x="-3" y="-3"/>
            <a:chExt cx="3137" cy="3865"/>
          </a:xfrm>
        </p:grpSpPr>
        <p:grpSp>
          <p:nvGrpSpPr>
            <p:cNvPr id="300038" name="Group 6"/>
            <p:cNvGrpSpPr>
              <a:grpSpLocks/>
            </p:cNvGrpSpPr>
            <p:nvPr/>
          </p:nvGrpSpPr>
          <p:grpSpPr bwMode="auto">
            <a:xfrm>
              <a:off x="0" y="0"/>
              <a:ext cx="3131" cy="3859"/>
              <a:chOff x="0" y="0"/>
              <a:chExt cx="3131" cy="3859"/>
            </a:xfrm>
          </p:grpSpPr>
          <p:grpSp>
            <p:nvGrpSpPr>
              <p:cNvPr id="300039" name="Group 7"/>
              <p:cNvGrpSpPr>
                <a:grpSpLocks/>
              </p:cNvGrpSpPr>
              <p:nvPr/>
            </p:nvGrpSpPr>
            <p:grpSpPr bwMode="auto">
              <a:xfrm>
                <a:off x="0" y="0"/>
                <a:ext cx="829" cy="384"/>
                <a:chOff x="0" y="0"/>
                <a:chExt cx="829" cy="384"/>
              </a:xfrm>
            </p:grpSpPr>
            <p:sp>
              <p:nvSpPr>
                <p:cNvPr id="300040" name="Rectangle 8"/>
                <p:cNvSpPr>
                  <a:spLocks noChangeArrowheads="1"/>
                </p:cNvSpPr>
                <p:nvPr/>
              </p:nvSpPr>
              <p:spPr bwMode="auto">
                <a:xfrm>
                  <a:off x="43" y="0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>
                      <a:cs typeface="Arial" charset="0"/>
                    </a:rPr>
                    <a:t>Jenis Barang</a:t>
                  </a:r>
                  <a:endParaRPr lang="en-US" sz="16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/>
                </a:p>
              </p:txBody>
            </p:sp>
            <p:sp>
              <p:nvSpPr>
                <p:cNvPr id="300041" name="Rectangle 9"/>
                <p:cNvSpPr>
                  <a:spLocks noChangeArrowheads="1"/>
                </p:cNvSpPr>
                <p:nvPr/>
              </p:nvSpPr>
              <p:spPr bwMode="auto">
                <a:xfrm>
                  <a:off x="0" y="0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42" name="Group 10"/>
              <p:cNvGrpSpPr>
                <a:grpSpLocks/>
              </p:cNvGrpSpPr>
              <p:nvPr/>
            </p:nvGrpSpPr>
            <p:grpSpPr bwMode="auto">
              <a:xfrm>
                <a:off x="829" y="0"/>
                <a:ext cx="446" cy="384"/>
                <a:chOff x="829" y="0"/>
                <a:chExt cx="446" cy="384"/>
              </a:xfrm>
            </p:grpSpPr>
            <p:sp>
              <p:nvSpPr>
                <p:cNvPr id="300043" name="Rectangle 11"/>
                <p:cNvSpPr>
                  <a:spLocks noChangeArrowheads="1"/>
                </p:cNvSpPr>
                <p:nvPr/>
              </p:nvSpPr>
              <p:spPr bwMode="auto">
                <a:xfrm>
                  <a:off x="872" y="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>
                      <a:cs typeface="Arial" charset="0"/>
                    </a:rPr>
                    <a:t>Ho</a:t>
                  </a:r>
                  <a:endParaRPr lang="en-US" sz="16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/>
                </a:p>
              </p:txBody>
            </p:sp>
            <p:sp>
              <p:nvSpPr>
                <p:cNvPr id="300044" name="Rectangle 12"/>
                <p:cNvSpPr>
                  <a:spLocks noChangeArrowheads="1"/>
                </p:cNvSpPr>
                <p:nvPr/>
              </p:nvSpPr>
              <p:spPr bwMode="auto">
                <a:xfrm>
                  <a:off x="829" y="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45" name="Group 13"/>
              <p:cNvGrpSpPr>
                <a:grpSpLocks/>
              </p:cNvGrpSpPr>
              <p:nvPr/>
            </p:nvGrpSpPr>
            <p:grpSpPr bwMode="auto">
              <a:xfrm>
                <a:off x="1275" y="0"/>
                <a:ext cx="446" cy="384"/>
                <a:chOff x="1275" y="0"/>
                <a:chExt cx="446" cy="384"/>
              </a:xfrm>
            </p:grpSpPr>
            <p:sp>
              <p:nvSpPr>
                <p:cNvPr id="300046" name="Rectangle 14"/>
                <p:cNvSpPr>
                  <a:spLocks noChangeArrowheads="1"/>
                </p:cNvSpPr>
                <p:nvPr/>
              </p:nvSpPr>
              <p:spPr bwMode="auto">
                <a:xfrm>
                  <a:off x="1318" y="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>
                      <a:cs typeface="Arial" charset="0"/>
                    </a:rPr>
                    <a:t>Ht</a:t>
                  </a:r>
                  <a:endParaRPr lang="en-US" sz="16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/>
                </a:p>
              </p:txBody>
            </p:sp>
            <p:sp>
              <p:nvSpPr>
                <p:cNvPr id="300047" name="Rectangle 15"/>
                <p:cNvSpPr>
                  <a:spLocks noChangeArrowheads="1"/>
                </p:cNvSpPr>
                <p:nvPr/>
              </p:nvSpPr>
              <p:spPr bwMode="auto">
                <a:xfrm>
                  <a:off x="1275" y="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48" name="Group 16"/>
              <p:cNvGrpSpPr>
                <a:grpSpLocks/>
              </p:cNvGrpSpPr>
              <p:nvPr/>
            </p:nvGrpSpPr>
            <p:grpSpPr bwMode="auto">
              <a:xfrm>
                <a:off x="1721" y="0"/>
                <a:ext cx="387" cy="384"/>
                <a:chOff x="1721" y="0"/>
                <a:chExt cx="387" cy="384"/>
              </a:xfrm>
            </p:grpSpPr>
            <p:sp>
              <p:nvSpPr>
                <p:cNvPr id="300049" name="Rectangle 17"/>
                <p:cNvSpPr>
                  <a:spLocks noChangeArrowheads="1"/>
                </p:cNvSpPr>
                <p:nvPr/>
              </p:nvSpPr>
              <p:spPr bwMode="auto">
                <a:xfrm>
                  <a:off x="1764" y="0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>
                      <a:cs typeface="Arial" charset="0"/>
                    </a:rPr>
                    <a:t>Ko</a:t>
                  </a:r>
                  <a:endParaRPr lang="en-US" sz="16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/>
                </a:p>
              </p:txBody>
            </p:sp>
            <p:sp>
              <p:nvSpPr>
                <p:cNvPr id="300050" name="Rectangle 18"/>
                <p:cNvSpPr>
                  <a:spLocks noChangeArrowheads="1"/>
                </p:cNvSpPr>
                <p:nvPr/>
              </p:nvSpPr>
              <p:spPr bwMode="auto">
                <a:xfrm>
                  <a:off x="1721" y="0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51" name="Group 19"/>
              <p:cNvGrpSpPr>
                <a:grpSpLocks/>
              </p:cNvGrpSpPr>
              <p:nvPr/>
            </p:nvGrpSpPr>
            <p:grpSpPr bwMode="auto">
              <a:xfrm>
                <a:off x="2108" y="0"/>
                <a:ext cx="446" cy="384"/>
                <a:chOff x="2108" y="0"/>
                <a:chExt cx="446" cy="384"/>
              </a:xfrm>
            </p:grpSpPr>
            <p:sp>
              <p:nvSpPr>
                <p:cNvPr id="300052" name="Rectangle 20"/>
                <p:cNvSpPr>
                  <a:spLocks noChangeArrowheads="1"/>
                </p:cNvSpPr>
                <p:nvPr/>
              </p:nvSpPr>
              <p:spPr bwMode="auto">
                <a:xfrm>
                  <a:off x="2151" y="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>
                      <a:cs typeface="Arial" charset="0"/>
                    </a:rPr>
                    <a:t>HoKo</a:t>
                  </a:r>
                  <a:endParaRPr lang="en-US" sz="16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/>
                </a:p>
              </p:txBody>
            </p:sp>
            <p:sp>
              <p:nvSpPr>
                <p:cNvPr id="300053" name="Rectangle 21"/>
                <p:cNvSpPr>
                  <a:spLocks noChangeArrowheads="1"/>
                </p:cNvSpPr>
                <p:nvPr/>
              </p:nvSpPr>
              <p:spPr bwMode="auto">
                <a:xfrm>
                  <a:off x="2108" y="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54" name="Group 22"/>
              <p:cNvGrpSpPr>
                <a:grpSpLocks/>
              </p:cNvGrpSpPr>
              <p:nvPr/>
            </p:nvGrpSpPr>
            <p:grpSpPr bwMode="auto">
              <a:xfrm>
                <a:off x="2554" y="0"/>
                <a:ext cx="577" cy="384"/>
                <a:chOff x="2554" y="0"/>
                <a:chExt cx="577" cy="384"/>
              </a:xfrm>
            </p:grpSpPr>
            <p:sp>
              <p:nvSpPr>
                <p:cNvPr id="300055" name="Rectangle 23"/>
                <p:cNvSpPr>
                  <a:spLocks noChangeArrowheads="1"/>
                </p:cNvSpPr>
                <p:nvPr/>
              </p:nvSpPr>
              <p:spPr bwMode="auto">
                <a:xfrm>
                  <a:off x="2597" y="0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>
                      <a:cs typeface="Arial" charset="0"/>
                    </a:rPr>
                    <a:t>HtKo</a:t>
                  </a:r>
                  <a:endParaRPr lang="en-US" sz="16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/>
                </a:p>
              </p:txBody>
            </p:sp>
            <p:sp>
              <p:nvSpPr>
                <p:cNvPr id="300056" name="Rectangle 24"/>
                <p:cNvSpPr>
                  <a:spLocks noChangeArrowheads="1"/>
                </p:cNvSpPr>
                <p:nvPr/>
              </p:nvSpPr>
              <p:spPr bwMode="auto">
                <a:xfrm>
                  <a:off x="2554" y="0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57" name="Group 25"/>
              <p:cNvGrpSpPr>
                <a:grpSpLocks/>
              </p:cNvGrpSpPr>
              <p:nvPr/>
            </p:nvGrpSpPr>
            <p:grpSpPr bwMode="auto">
              <a:xfrm>
                <a:off x="0" y="384"/>
                <a:ext cx="829" cy="384"/>
                <a:chOff x="0" y="384"/>
                <a:chExt cx="829" cy="384"/>
              </a:xfrm>
            </p:grpSpPr>
            <p:sp>
              <p:nvSpPr>
                <p:cNvPr id="300058" name="Rectangle 26"/>
                <p:cNvSpPr>
                  <a:spLocks noChangeArrowheads="1"/>
                </p:cNvSpPr>
                <p:nvPr/>
              </p:nvSpPr>
              <p:spPr bwMode="auto">
                <a:xfrm>
                  <a:off x="43" y="384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 b="0">
                      <a:cs typeface="Arial" charset="0"/>
                    </a:rPr>
                    <a:t>Beras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 b="0"/>
                </a:p>
              </p:txBody>
            </p:sp>
            <p:sp>
              <p:nvSpPr>
                <p:cNvPr id="300059" name="Rectangle 27"/>
                <p:cNvSpPr>
                  <a:spLocks noChangeArrowheads="1"/>
                </p:cNvSpPr>
                <p:nvPr/>
              </p:nvSpPr>
              <p:spPr bwMode="auto">
                <a:xfrm>
                  <a:off x="0" y="384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60" name="Group 28"/>
              <p:cNvGrpSpPr>
                <a:grpSpLocks/>
              </p:cNvGrpSpPr>
              <p:nvPr/>
            </p:nvGrpSpPr>
            <p:grpSpPr bwMode="auto">
              <a:xfrm>
                <a:off x="829" y="384"/>
                <a:ext cx="446" cy="384"/>
                <a:chOff x="829" y="384"/>
                <a:chExt cx="446" cy="384"/>
              </a:xfrm>
            </p:grpSpPr>
            <p:sp>
              <p:nvSpPr>
                <p:cNvPr id="300061" name="Rectangle 29"/>
                <p:cNvSpPr>
                  <a:spLocks noChangeArrowheads="1"/>
                </p:cNvSpPr>
                <p:nvPr/>
              </p:nvSpPr>
              <p:spPr bwMode="auto">
                <a:xfrm>
                  <a:off x="872" y="38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1112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062" name="Rectangle 30"/>
                <p:cNvSpPr>
                  <a:spLocks noChangeArrowheads="1"/>
                </p:cNvSpPr>
                <p:nvPr/>
              </p:nvSpPr>
              <p:spPr bwMode="auto">
                <a:xfrm>
                  <a:off x="829" y="38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63" name="Group 31"/>
              <p:cNvGrpSpPr>
                <a:grpSpLocks/>
              </p:cNvGrpSpPr>
              <p:nvPr/>
            </p:nvGrpSpPr>
            <p:grpSpPr bwMode="auto">
              <a:xfrm>
                <a:off x="1275" y="384"/>
                <a:ext cx="446" cy="384"/>
                <a:chOff x="1275" y="384"/>
                <a:chExt cx="446" cy="384"/>
              </a:xfrm>
            </p:grpSpPr>
            <p:sp>
              <p:nvSpPr>
                <p:cNvPr id="300064" name="Rectangle 32"/>
                <p:cNvSpPr>
                  <a:spLocks noChangeArrowheads="1"/>
                </p:cNvSpPr>
                <p:nvPr/>
              </p:nvSpPr>
              <p:spPr bwMode="auto">
                <a:xfrm>
                  <a:off x="1318" y="38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2777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065" name="Rectangle 33"/>
                <p:cNvSpPr>
                  <a:spLocks noChangeArrowheads="1"/>
                </p:cNvSpPr>
                <p:nvPr/>
              </p:nvSpPr>
              <p:spPr bwMode="auto">
                <a:xfrm>
                  <a:off x="1275" y="38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66" name="Group 34"/>
              <p:cNvGrpSpPr>
                <a:grpSpLocks/>
              </p:cNvGrpSpPr>
              <p:nvPr/>
            </p:nvGrpSpPr>
            <p:grpSpPr bwMode="auto">
              <a:xfrm>
                <a:off x="1721" y="384"/>
                <a:ext cx="387" cy="384"/>
                <a:chOff x="1721" y="384"/>
                <a:chExt cx="387" cy="384"/>
              </a:xfrm>
            </p:grpSpPr>
            <p:sp>
              <p:nvSpPr>
                <p:cNvPr id="300067" name="Rectangle 35"/>
                <p:cNvSpPr>
                  <a:spLocks noChangeArrowheads="1"/>
                </p:cNvSpPr>
                <p:nvPr/>
              </p:nvSpPr>
              <p:spPr bwMode="auto">
                <a:xfrm>
                  <a:off x="1764" y="384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48,2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300068" name="Rectangle 36"/>
                <p:cNvSpPr>
                  <a:spLocks noChangeArrowheads="1"/>
                </p:cNvSpPr>
                <p:nvPr/>
              </p:nvSpPr>
              <p:spPr bwMode="auto">
                <a:xfrm>
                  <a:off x="1721" y="384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69" name="Group 37"/>
              <p:cNvGrpSpPr>
                <a:grpSpLocks/>
              </p:cNvGrpSpPr>
              <p:nvPr/>
            </p:nvGrpSpPr>
            <p:grpSpPr bwMode="auto">
              <a:xfrm>
                <a:off x="2108" y="384"/>
                <a:ext cx="446" cy="384"/>
                <a:chOff x="2108" y="384"/>
                <a:chExt cx="446" cy="384"/>
              </a:xfrm>
            </p:grpSpPr>
            <p:sp>
              <p:nvSpPr>
                <p:cNvPr id="300070" name="Rectangle 38"/>
                <p:cNvSpPr>
                  <a:spLocks noChangeArrowheads="1"/>
                </p:cNvSpPr>
                <p:nvPr/>
              </p:nvSpPr>
              <p:spPr bwMode="auto">
                <a:xfrm>
                  <a:off x="2151" y="38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endParaRPr lang="en-US" sz="1600" b="0">
                    <a:cs typeface="Arial" charset="0"/>
                  </a:endParaRPr>
                </a:p>
                <a:p>
                  <a:pPr algn="r"/>
                  <a:r>
                    <a:rPr lang="en-US" sz="1600" b="0">
                      <a:cs typeface="Arial" charset="0"/>
                    </a:rPr>
                    <a:t>53.598</a:t>
                  </a:r>
                  <a:endParaRPr lang="en-US" sz="1600" b="0"/>
                </a:p>
              </p:txBody>
            </p:sp>
            <p:sp>
              <p:nvSpPr>
                <p:cNvPr id="300071" name="Rectangle 39"/>
                <p:cNvSpPr>
                  <a:spLocks noChangeArrowheads="1"/>
                </p:cNvSpPr>
                <p:nvPr/>
              </p:nvSpPr>
              <p:spPr bwMode="auto">
                <a:xfrm>
                  <a:off x="2108" y="38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72" name="Group 40"/>
              <p:cNvGrpSpPr>
                <a:grpSpLocks/>
              </p:cNvGrpSpPr>
              <p:nvPr/>
            </p:nvGrpSpPr>
            <p:grpSpPr bwMode="auto">
              <a:xfrm>
                <a:off x="2554" y="384"/>
                <a:ext cx="577" cy="384"/>
                <a:chOff x="2554" y="384"/>
                <a:chExt cx="577" cy="384"/>
              </a:xfrm>
            </p:grpSpPr>
            <p:sp>
              <p:nvSpPr>
                <p:cNvPr id="300073" name="Rectangle 41"/>
                <p:cNvSpPr>
                  <a:spLocks noChangeArrowheads="1"/>
                </p:cNvSpPr>
                <p:nvPr/>
              </p:nvSpPr>
              <p:spPr bwMode="auto">
                <a:xfrm>
                  <a:off x="2597" y="384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133.851</a:t>
                  </a:r>
                  <a:endParaRPr lang="en-US" sz="1600" b="0"/>
                </a:p>
              </p:txBody>
            </p:sp>
            <p:sp>
              <p:nvSpPr>
                <p:cNvPr id="300074" name="Rectangle 42"/>
                <p:cNvSpPr>
                  <a:spLocks noChangeArrowheads="1"/>
                </p:cNvSpPr>
                <p:nvPr/>
              </p:nvSpPr>
              <p:spPr bwMode="auto">
                <a:xfrm>
                  <a:off x="2554" y="384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75" name="Group 43"/>
              <p:cNvGrpSpPr>
                <a:grpSpLocks/>
              </p:cNvGrpSpPr>
              <p:nvPr/>
            </p:nvGrpSpPr>
            <p:grpSpPr bwMode="auto">
              <a:xfrm>
                <a:off x="0" y="768"/>
                <a:ext cx="829" cy="384"/>
                <a:chOff x="0" y="768"/>
                <a:chExt cx="829" cy="384"/>
              </a:xfrm>
            </p:grpSpPr>
            <p:sp>
              <p:nvSpPr>
                <p:cNvPr id="300076" name="Rectangle 44"/>
                <p:cNvSpPr>
                  <a:spLocks noChangeArrowheads="1"/>
                </p:cNvSpPr>
                <p:nvPr/>
              </p:nvSpPr>
              <p:spPr bwMode="auto">
                <a:xfrm>
                  <a:off x="43" y="768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 b="0">
                      <a:cs typeface="Arial" charset="0"/>
                    </a:rPr>
                    <a:t>Jagung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 b="0"/>
                </a:p>
              </p:txBody>
            </p:sp>
            <p:sp>
              <p:nvSpPr>
                <p:cNvPr id="300077" name="Rectangle 45"/>
                <p:cNvSpPr>
                  <a:spLocks noChangeArrowheads="1"/>
                </p:cNvSpPr>
                <p:nvPr/>
              </p:nvSpPr>
              <p:spPr bwMode="auto">
                <a:xfrm>
                  <a:off x="0" y="768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78" name="Group 46"/>
              <p:cNvGrpSpPr>
                <a:grpSpLocks/>
              </p:cNvGrpSpPr>
              <p:nvPr/>
            </p:nvGrpSpPr>
            <p:grpSpPr bwMode="auto">
              <a:xfrm>
                <a:off x="829" y="768"/>
                <a:ext cx="446" cy="384"/>
                <a:chOff x="829" y="768"/>
                <a:chExt cx="446" cy="384"/>
              </a:xfrm>
            </p:grpSpPr>
            <p:sp>
              <p:nvSpPr>
                <p:cNvPr id="300079" name="Rectangle 47"/>
                <p:cNvSpPr>
                  <a:spLocks noChangeArrowheads="1"/>
                </p:cNvSpPr>
                <p:nvPr/>
              </p:nvSpPr>
              <p:spPr bwMode="auto">
                <a:xfrm>
                  <a:off x="872" y="76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662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080" name="Rectangle 48"/>
                <p:cNvSpPr>
                  <a:spLocks noChangeArrowheads="1"/>
                </p:cNvSpPr>
                <p:nvPr/>
              </p:nvSpPr>
              <p:spPr bwMode="auto">
                <a:xfrm>
                  <a:off x="829" y="76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81" name="Group 49"/>
              <p:cNvGrpSpPr>
                <a:grpSpLocks/>
              </p:cNvGrpSpPr>
              <p:nvPr/>
            </p:nvGrpSpPr>
            <p:grpSpPr bwMode="auto">
              <a:xfrm>
                <a:off x="1275" y="768"/>
                <a:ext cx="446" cy="384"/>
                <a:chOff x="1275" y="768"/>
                <a:chExt cx="446" cy="384"/>
              </a:xfrm>
            </p:grpSpPr>
            <p:sp>
              <p:nvSpPr>
                <p:cNvPr id="300082" name="Rectangle 50"/>
                <p:cNvSpPr>
                  <a:spLocks noChangeArrowheads="1"/>
                </p:cNvSpPr>
                <p:nvPr/>
              </p:nvSpPr>
              <p:spPr bwMode="auto">
                <a:xfrm>
                  <a:off x="1318" y="76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1650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083" name="Rectangle 51"/>
                <p:cNvSpPr>
                  <a:spLocks noChangeArrowheads="1"/>
                </p:cNvSpPr>
                <p:nvPr/>
              </p:nvSpPr>
              <p:spPr bwMode="auto">
                <a:xfrm>
                  <a:off x="1275" y="76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84" name="Group 52"/>
              <p:cNvGrpSpPr>
                <a:grpSpLocks/>
              </p:cNvGrpSpPr>
              <p:nvPr/>
            </p:nvGrpSpPr>
            <p:grpSpPr bwMode="auto">
              <a:xfrm>
                <a:off x="1721" y="768"/>
                <a:ext cx="387" cy="384"/>
                <a:chOff x="1721" y="768"/>
                <a:chExt cx="387" cy="384"/>
              </a:xfrm>
            </p:grpSpPr>
            <p:sp>
              <p:nvSpPr>
                <p:cNvPr id="300085" name="Rectangle 53"/>
                <p:cNvSpPr>
                  <a:spLocks noChangeArrowheads="1"/>
                </p:cNvSpPr>
                <p:nvPr/>
              </p:nvSpPr>
              <p:spPr bwMode="auto">
                <a:xfrm>
                  <a:off x="1764" y="768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7,9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300086" name="Rectangle 54"/>
                <p:cNvSpPr>
                  <a:spLocks noChangeArrowheads="1"/>
                </p:cNvSpPr>
                <p:nvPr/>
              </p:nvSpPr>
              <p:spPr bwMode="auto">
                <a:xfrm>
                  <a:off x="1721" y="768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87" name="Group 55"/>
              <p:cNvGrpSpPr>
                <a:grpSpLocks/>
              </p:cNvGrpSpPr>
              <p:nvPr/>
            </p:nvGrpSpPr>
            <p:grpSpPr bwMode="auto">
              <a:xfrm>
                <a:off x="2108" y="768"/>
                <a:ext cx="446" cy="384"/>
                <a:chOff x="2108" y="768"/>
                <a:chExt cx="446" cy="384"/>
              </a:xfrm>
            </p:grpSpPr>
            <p:sp>
              <p:nvSpPr>
                <p:cNvPr id="300088" name="Rectangle 56"/>
                <p:cNvSpPr>
                  <a:spLocks noChangeArrowheads="1"/>
                </p:cNvSpPr>
                <p:nvPr/>
              </p:nvSpPr>
              <p:spPr bwMode="auto">
                <a:xfrm>
                  <a:off x="2151" y="76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5.230</a:t>
                  </a:r>
                  <a:endParaRPr lang="en-US" sz="1600" b="0"/>
                </a:p>
              </p:txBody>
            </p:sp>
            <p:sp>
              <p:nvSpPr>
                <p:cNvPr id="300089" name="Rectangle 57"/>
                <p:cNvSpPr>
                  <a:spLocks noChangeArrowheads="1"/>
                </p:cNvSpPr>
                <p:nvPr/>
              </p:nvSpPr>
              <p:spPr bwMode="auto">
                <a:xfrm>
                  <a:off x="2108" y="76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90" name="Group 58"/>
              <p:cNvGrpSpPr>
                <a:grpSpLocks/>
              </p:cNvGrpSpPr>
              <p:nvPr/>
            </p:nvGrpSpPr>
            <p:grpSpPr bwMode="auto">
              <a:xfrm>
                <a:off x="2554" y="768"/>
                <a:ext cx="577" cy="384"/>
                <a:chOff x="2554" y="768"/>
                <a:chExt cx="577" cy="384"/>
              </a:xfrm>
            </p:grpSpPr>
            <p:sp>
              <p:nvSpPr>
                <p:cNvPr id="300091" name="Rectangle 59"/>
                <p:cNvSpPr>
                  <a:spLocks noChangeArrowheads="1"/>
                </p:cNvSpPr>
                <p:nvPr/>
              </p:nvSpPr>
              <p:spPr bwMode="auto">
                <a:xfrm>
                  <a:off x="2597" y="768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13.035</a:t>
                  </a:r>
                  <a:endParaRPr lang="en-US" sz="1600" b="0"/>
                </a:p>
              </p:txBody>
            </p:sp>
            <p:sp>
              <p:nvSpPr>
                <p:cNvPr id="300092" name="Rectangle 60"/>
                <p:cNvSpPr>
                  <a:spLocks noChangeArrowheads="1"/>
                </p:cNvSpPr>
                <p:nvPr/>
              </p:nvSpPr>
              <p:spPr bwMode="auto">
                <a:xfrm>
                  <a:off x="2554" y="768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93" name="Group 61"/>
              <p:cNvGrpSpPr>
                <a:grpSpLocks/>
              </p:cNvGrpSpPr>
              <p:nvPr/>
            </p:nvGrpSpPr>
            <p:grpSpPr bwMode="auto">
              <a:xfrm>
                <a:off x="0" y="1152"/>
                <a:ext cx="829" cy="384"/>
                <a:chOff x="0" y="1152"/>
                <a:chExt cx="829" cy="384"/>
              </a:xfrm>
            </p:grpSpPr>
            <p:sp>
              <p:nvSpPr>
                <p:cNvPr id="300094" name="Rectangle 62"/>
                <p:cNvSpPr>
                  <a:spLocks noChangeArrowheads="1"/>
                </p:cNvSpPr>
                <p:nvPr/>
              </p:nvSpPr>
              <p:spPr bwMode="auto">
                <a:xfrm>
                  <a:off x="43" y="1152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 b="0">
                      <a:cs typeface="Arial" charset="0"/>
                    </a:rPr>
                    <a:t>Kedelai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 b="0"/>
                </a:p>
              </p:txBody>
            </p:sp>
            <p:sp>
              <p:nvSpPr>
                <p:cNvPr id="300095" name="Rectangle 63"/>
                <p:cNvSpPr>
                  <a:spLocks noChangeArrowheads="1"/>
                </p:cNvSpPr>
                <p:nvPr/>
              </p:nvSpPr>
              <p:spPr bwMode="auto">
                <a:xfrm>
                  <a:off x="0" y="1152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96" name="Group 64"/>
              <p:cNvGrpSpPr>
                <a:grpSpLocks/>
              </p:cNvGrpSpPr>
              <p:nvPr/>
            </p:nvGrpSpPr>
            <p:grpSpPr bwMode="auto">
              <a:xfrm>
                <a:off x="829" y="1152"/>
                <a:ext cx="446" cy="384"/>
                <a:chOff x="829" y="1152"/>
                <a:chExt cx="446" cy="384"/>
              </a:xfrm>
            </p:grpSpPr>
            <p:sp>
              <p:nvSpPr>
                <p:cNvPr id="300097" name="Rectangle 65"/>
                <p:cNvSpPr>
                  <a:spLocks noChangeArrowheads="1"/>
                </p:cNvSpPr>
                <p:nvPr/>
              </p:nvSpPr>
              <p:spPr bwMode="auto">
                <a:xfrm>
                  <a:off x="872" y="115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1257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098" name="Rectangle 66"/>
                <p:cNvSpPr>
                  <a:spLocks noChangeArrowheads="1"/>
                </p:cNvSpPr>
                <p:nvPr/>
              </p:nvSpPr>
              <p:spPr bwMode="auto">
                <a:xfrm>
                  <a:off x="829" y="115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099" name="Group 67"/>
              <p:cNvGrpSpPr>
                <a:grpSpLocks/>
              </p:cNvGrpSpPr>
              <p:nvPr/>
            </p:nvGrpSpPr>
            <p:grpSpPr bwMode="auto">
              <a:xfrm>
                <a:off x="1275" y="1152"/>
                <a:ext cx="446" cy="384"/>
                <a:chOff x="1275" y="1152"/>
                <a:chExt cx="446" cy="384"/>
              </a:xfrm>
            </p:grpSpPr>
            <p:sp>
              <p:nvSpPr>
                <p:cNvPr id="300100" name="Rectangle 68"/>
                <p:cNvSpPr>
                  <a:spLocks noChangeArrowheads="1"/>
                </p:cNvSpPr>
                <p:nvPr/>
              </p:nvSpPr>
              <p:spPr bwMode="auto">
                <a:xfrm>
                  <a:off x="1318" y="115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1840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01" name="Rectangle 69"/>
                <p:cNvSpPr>
                  <a:spLocks noChangeArrowheads="1"/>
                </p:cNvSpPr>
                <p:nvPr/>
              </p:nvSpPr>
              <p:spPr bwMode="auto">
                <a:xfrm>
                  <a:off x="1275" y="115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02" name="Group 70"/>
              <p:cNvGrpSpPr>
                <a:grpSpLocks/>
              </p:cNvGrpSpPr>
              <p:nvPr/>
            </p:nvGrpSpPr>
            <p:grpSpPr bwMode="auto">
              <a:xfrm>
                <a:off x="1721" y="1152"/>
                <a:ext cx="387" cy="384"/>
                <a:chOff x="1721" y="1152"/>
                <a:chExt cx="387" cy="384"/>
              </a:xfrm>
            </p:grpSpPr>
            <p:sp>
              <p:nvSpPr>
                <p:cNvPr id="300103" name="Rectangle 71"/>
                <p:cNvSpPr>
                  <a:spLocks noChangeArrowheads="1"/>
                </p:cNvSpPr>
                <p:nvPr/>
              </p:nvSpPr>
              <p:spPr bwMode="auto">
                <a:xfrm>
                  <a:off x="1764" y="1152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1,9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300104" name="Rectangle 72"/>
                <p:cNvSpPr>
                  <a:spLocks noChangeArrowheads="1"/>
                </p:cNvSpPr>
                <p:nvPr/>
              </p:nvSpPr>
              <p:spPr bwMode="auto">
                <a:xfrm>
                  <a:off x="1721" y="1152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05" name="Group 73"/>
              <p:cNvGrpSpPr>
                <a:grpSpLocks/>
              </p:cNvGrpSpPr>
              <p:nvPr/>
            </p:nvGrpSpPr>
            <p:grpSpPr bwMode="auto">
              <a:xfrm>
                <a:off x="2108" y="1152"/>
                <a:ext cx="446" cy="384"/>
                <a:chOff x="2108" y="1152"/>
                <a:chExt cx="446" cy="384"/>
              </a:xfrm>
            </p:grpSpPr>
            <p:sp>
              <p:nvSpPr>
                <p:cNvPr id="300106" name="Rectangle 74"/>
                <p:cNvSpPr>
                  <a:spLocks noChangeArrowheads="1"/>
                </p:cNvSpPr>
                <p:nvPr/>
              </p:nvSpPr>
              <p:spPr bwMode="auto">
                <a:xfrm>
                  <a:off x="2151" y="115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2.388</a:t>
                  </a:r>
                  <a:endParaRPr lang="en-US" sz="1600" b="0"/>
                </a:p>
              </p:txBody>
            </p:sp>
            <p:sp>
              <p:nvSpPr>
                <p:cNvPr id="300107" name="Rectangle 75"/>
                <p:cNvSpPr>
                  <a:spLocks noChangeArrowheads="1"/>
                </p:cNvSpPr>
                <p:nvPr/>
              </p:nvSpPr>
              <p:spPr bwMode="auto">
                <a:xfrm>
                  <a:off x="2108" y="115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08" name="Group 76"/>
              <p:cNvGrpSpPr>
                <a:grpSpLocks/>
              </p:cNvGrpSpPr>
              <p:nvPr/>
            </p:nvGrpSpPr>
            <p:grpSpPr bwMode="auto">
              <a:xfrm>
                <a:off x="2554" y="1152"/>
                <a:ext cx="577" cy="384"/>
                <a:chOff x="2554" y="1152"/>
                <a:chExt cx="577" cy="384"/>
              </a:xfrm>
            </p:grpSpPr>
            <p:sp>
              <p:nvSpPr>
                <p:cNvPr id="300109" name="Rectangle 77"/>
                <p:cNvSpPr>
                  <a:spLocks noChangeArrowheads="1"/>
                </p:cNvSpPr>
                <p:nvPr/>
              </p:nvSpPr>
              <p:spPr bwMode="auto">
                <a:xfrm>
                  <a:off x="2597" y="1152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3.496</a:t>
                  </a:r>
                  <a:endParaRPr lang="en-US" sz="1600" b="0"/>
                </a:p>
              </p:txBody>
            </p:sp>
            <p:sp>
              <p:nvSpPr>
                <p:cNvPr id="300110" name="Rectangle 78"/>
                <p:cNvSpPr>
                  <a:spLocks noChangeArrowheads="1"/>
                </p:cNvSpPr>
                <p:nvPr/>
              </p:nvSpPr>
              <p:spPr bwMode="auto">
                <a:xfrm>
                  <a:off x="2554" y="1152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11" name="Group 79"/>
              <p:cNvGrpSpPr>
                <a:grpSpLocks/>
              </p:cNvGrpSpPr>
              <p:nvPr/>
            </p:nvGrpSpPr>
            <p:grpSpPr bwMode="auto">
              <a:xfrm>
                <a:off x="0" y="1536"/>
                <a:ext cx="829" cy="384"/>
                <a:chOff x="0" y="1536"/>
                <a:chExt cx="829" cy="384"/>
              </a:xfrm>
            </p:grpSpPr>
            <p:sp>
              <p:nvSpPr>
                <p:cNvPr id="300112" name="Rectangle 80"/>
                <p:cNvSpPr>
                  <a:spLocks noChangeArrowheads="1"/>
                </p:cNvSpPr>
                <p:nvPr/>
              </p:nvSpPr>
              <p:spPr bwMode="auto">
                <a:xfrm>
                  <a:off x="43" y="1536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 b="0">
                      <a:cs typeface="Arial" charset="0"/>
                    </a:rPr>
                    <a:t>Kacang Hijau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 b="0"/>
                </a:p>
              </p:txBody>
            </p:sp>
            <p:sp>
              <p:nvSpPr>
                <p:cNvPr id="300113" name="Rectangle 81"/>
                <p:cNvSpPr>
                  <a:spLocks noChangeArrowheads="1"/>
                </p:cNvSpPr>
                <p:nvPr/>
              </p:nvSpPr>
              <p:spPr bwMode="auto">
                <a:xfrm>
                  <a:off x="0" y="1536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14" name="Group 82"/>
              <p:cNvGrpSpPr>
                <a:grpSpLocks/>
              </p:cNvGrpSpPr>
              <p:nvPr/>
            </p:nvGrpSpPr>
            <p:grpSpPr bwMode="auto">
              <a:xfrm>
                <a:off x="829" y="1536"/>
                <a:ext cx="446" cy="384"/>
                <a:chOff x="829" y="1536"/>
                <a:chExt cx="446" cy="384"/>
              </a:xfrm>
            </p:grpSpPr>
            <p:sp>
              <p:nvSpPr>
                <p:cNvPr id="300115" name="Rectangle 83"/>
                <p:cNvSpPr>
                  <a:spLocks noChangeArrowheads="1"/>
                </p:cNvSpPr>
                <p:nvPr/>
              </p:nvSpPr>
              <p:spPr bwMode="auto">
                <a:xfrm>
                  <a:off x="872" y="1536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1928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16" name="Rectangle 84"/>
                <p:cNvSpPr>
                  <a:spLocks noChangeArrowheads="1"/>
                </p:cNvSpPr>
                <p:nvPr/>
              </p:nvSpPr>
              <p:spPr bwMode="auto">
                <a:xfrm>
                  <a:off x="829" y="1536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17" name="Group 85"/>
              <p:cNvGrpSpPr>
                <a:grpSpLocks/>
              </p:cNvGrpSpPr>
              <p:nvPr/>
            </p:nvGrpSpPr>
            <p:grpSpPr bwMode="auto">
              <a:xfrm>
                <a:off x="1275" y="1536"/>
                <a:ext cx="446" cy="384"/>
                <a:chOff x="1275" y="1536"/>
                <a:chExt cx="446" cy="384"/>
              </a:xfrm>
            </p:grpSpPr>
            <p:sp>
              <p:nvSpPr>
                <p:cNvPr id="300118" name="Rectangle 86"/>
                <p:cNvSpPr>
                  <a:spLocks noChangeArrowheads="1"/>
                </p:cNvSpPr>
                <p:nvPr/>
              </p:nvSpPr>
              <p:spPr bwMode="auto">
                <a:xfrm>
                  <a:off x="1318" y="1536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3990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19" name="Rectangle 87"/>
                <p:cNvSpPr>
                  <a:spLocks noChangeArrowheads="1"/>
                </p:cNvSpPr>
                <p:nvPr/>
              </p:nvSpPr>
              <p:spPr bwMode="auto">
                <a:xfrm>
                  <a:off x="1275" y="1536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20" name="Group 88"/>
              <p:cNvGrpSpPr>
                <a:grpSpLocks/>
              </p:cNvGrpSpPr>
              <p:nvPr/>
            </p:nvGrpSpPr>
            <p:grpSpPr bwMode="auto">
              <a:xfrm>
                <a:off x="1721" y="1536"/>
                <a:ext cx="387" cy="384"/>
                <a:chOff x="1721" y="1536"/>
                <a:chExt cx="387" cy="384"/>
              </a:xfrm>
            </p:grpSpPr>
            <p:sp>
              <p:nvSpPr>
                <p:cNvPr id="300121" name="Rectangle 89"/>
                <p:cNvSpPr>
                  <a:spLocks noChangeArrowheads="1"/>
                </p:cNvSpPr>
                <p:nvPr/>
              </p:nvSpPr>
              <p:spPr bwMode="auto">
                <a:xfrm>
                  <a:off x="1764" y="1536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0,5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300122" name="Rectangle 90"/>
                <p:cNvSpPr>
                  <a:spLocks noChangeArrowheads="1"/>
                </p:cNvSpPr>
                <p:nvPr/>
              </p:nvSpPr>
              <p:spPr bwMode="auto">
                <a:xfrm>
                  <a:off x="1721" y="1536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23" name="Group 91"/>
              <p:cNvGrpSpPr>
                <a:grpSpLocks/>
              </p:cNvGrpSpPr>
              <p:nvPr/>
            </p:nvGrpSpPr>
            <p:grpSpPr bwMode="auto">
              <a:xfrm>
                <a:off x="2108" y="1536"/>
                <a:ext cx="446" cy="384"/>
                <a:chOff x="2108" y="1536"/>
                <a:chExt cx="446" cy="384"/>
              </a:xfrm>
            </p:grpSpPr>
            <p:sp>
              <p:nvSpPr>
                <p:cNvPr id="300124" name="Rectangle 92"/>
                <p:cNvSpPr>
                  <a:spLocks noChangeArrowheads="1"/>
                </p:cNvSpPr>
                <p:nvPr/>
              </p:nvSpPr>
              <p:spPr bwMode="auto">
                <a:xfrm>
                  <a:off x="2151" y="1536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964</a:t>
                  </a:r>
                  <a:endParaRPr lang="en-US" sz="1600" b="0"/>
                </a:p>
              </p:txBody>
            </p:sp>
            <p:sp>
              <p:nvSpPr>
                <p:cNvPr id="300125" name="Rectangle 93"/>
                <p:cNvSpPr>
                  <a:spLocks noChangeArrowheads="1"/>
                </p:cNvSpPr>
                <p:nvPr/>
              </p:nvSpPr>
              <p:spPr bwMode="auto">
                <a:xfrm>
                  <a:off x="2108" y="1536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26" name="Group 94"/>
              <p:cNvGrpSpPr>
                <a:grpSpLocks/>
              </p:cNvGrpSpPr>
              <p:nvPr/>
            </p:nvGrpSpPr>
            <p:grpSpPr bwMode="auto">
              <a:xfrm>
                <a:off x="2554" y="1536"/>
                <a:ext cx="577" cy="384"/>
                <a:chOff x="2554" y="1536"/>
                <a:chExt cx="577" cy="384"/>
              </a:xfrm>
            </p:grpSpPr>
            <p:sp>
              <p:nvSpPr>
                <p:cNvPr id="300127" name="Rectangle 95"/>
                <p:cNvSpPr>
                  <a:spLocks noChangeArrowheads="1"/>
                </p:cNvSpPr>
                <p:nvPr/>
              </p:nvSpPr>
              <p:spPr bwMode="auto">
                <a:xfrm>
                  <a:off x="2597" y="1536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1.995</a:t>
                  </a:r>
                  <a:endParaRPr lang="en-US" sz="1600" b="0"/>
                </a:p>
              </p:txBody>
            </p:sp>
            <p:sp>
              <p:nvSpPr>
                <p:cNvPr id="300128" name="Rectangle 96"/>
                <p:cNvSpPr>
                  <a:spLocks noChangeArrowheads="1"/>
                </p:cNvSpPr>
                <p:nvPr/>
              </p:nvSpPr>
              <p:spPr bwMode="auto">
                <a:xfrm>
                  <a:off x="2554" y="1536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29" name="Group 97"/>
              <p:cNvGrpSpPr>
                <a:grpSpLocks/>
              </p:cNvGrpSpPr>
              <p:nvPr/>
            </p:nvGrpSpPr>
            <p:grpSpPr bwMode="auto">
              <a:xfrm>
                <a:off x="0" y="1920"/>
                <a:ext cx="829" cy="384"/>
                <a:chOff x="0" y="1920"/>
                <a:chExt cx="829" cy="384"/>
              </a:xfrm>
            </p:grpSpPr>
            <p:sp>
              <p:nvSpPr>
                <p:cNvPr id="300130" name="Rectangle 98"/>
                <p:cNvSpPr>
                  <a:spLocks noChangeArrowheads="1"/>
                </p:cNvSpPr>
                <p:nvPr/>
              </p:nvSpPr>
              <p:spPr bwMode="auto">
                <a:xfrm>
                  <a:off x="43" y="1920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 b="0">
                      <a:cs typeface="Arial" charset="0"/>
                    </a:rPr>
                    <a:t>Kacang Tanah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 b="0"/>
                </a:p>
              </p:txBody>
            </p:sp>
            <p:sp>
              <p:nvSpPr>
                <p:cNvPr id="300131" name="Rectangle 99"/>
                <p:cNvSpPr>
                  <a:spLocks noChangeArrowheads="1"/>
                </p:cNvSpPr>
                <p:nvPr/>
              </p:nvSpPr>
              <p:spPr bwMode="auto">
                <a:xfrm>
                  <a:off x="0" y="1920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32" name="Group 100"/>
              <p:cNvGrpSpPr>
                <a:grpSpLocks/>
              </p:cNvGrpSpPr>
              <p:nvPr/>
            </p:nvGrpSpPr>
            <p:grpSpPr bwMode="auto">
              <a:xfrm>
                <a:off x="829" y="1920"/>
                <a:ext cx="446" cy="384"/>
                <a:chOff x="829" y="1920"/>
                <a:chExt cx="446" cy="384"/>
              </a:xfrm>
            </p:grpSpPr>
            <p:sp>
              <p:nvSpPr>
                <p:cNvPr id="300133" name="Rectangle 101"/>
                <p:cNvSpPr>
                  <a:spLocks noChangeArrowheads="1"/>
                </p:cNvSpPr>
                <p:nvPr/>
              </p:nvSpPr>
              <p:spPr bwMode="auto">
                <a:xfrm>
                  <a:off x="872" y="192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2233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34" name="Rectangle 102"/>
                <p:cNvSpPr>
                  <a:spLocks noChangeArrowheads="1"/>
                </p:cNvSpPr>
                <p:nvPr/>
              </p:nvSpPr>
              <p:spPr bwMode="auto">
                <a:xfrm>
                  <a:off x="829" y="192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35" name="Group 103"/>
              <p:cNvGrpSpPr>
                <a:grpSpLocks/>
              </p:cNvGrpSpPr>
              <p:nvPr/>
            </p:nvGrpSpPr>
            <p:grpSpPr bwMode="auto">
              <a:xfrm>
                <a:off x="1275" y="1920"/>
                <a:ext cx="446" cy="384"/>
                <a:chOff x="1275" y="1920"/>
                <a:chExt cx="446" cy="384"/>
              </a:xfrm>
            </p:grpSpPr>
            <p:sp>
              <p:nvSpPr>
                <p:cNvPr id="300136" name="Rectangle 104"/>
                <p:cNvSpPr>
                  <a:spLocks noChangeArrowheads="1"/>
                </p:cNvSpPr>
                <p:nvPr/>
              </p:nvSpPr>
              <p:spPr bwMode="auto">
                <a:xfrm>
                  <a:off x="1318" y="192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3100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37" name="Rectangle 105"/>
                <p:cNvSpPr>
                  <a:spLocks noChangeArrowheads="1"/>
                </p:cNvSpPr>
                <p:nvPr/>
              </p:nvSpPr>
              <p:spPr bwMode="auto">
                <a:xfrm>
                  <a:off x="1275" y="192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38" name="Group 106"/>
              <p:cNvGrpSpPr>
                <a:grpSpLocks/>
              </p:cNvGrpSpPr>
              <p:nvPr/>
            </p:nvGrpSpPr>
            <p:grpSpPr bwMode="auto">
              <a:xfrm>
                <a:off x="1721" y="1920"/>
                <a:ext cx="387" cy="384"/>
                <a:chOff x="1721" y="1920"/>
                <a:chExt cx="387" cy="384"/>
              </a:xfrm>
            </p:grpSpPr>
            <p:sp>
              <p:nvSpPr>
                <p:cNvPr id="300139" name="Rectangle 107"/>
                <p:cNvSpPr>
                  <a:spLocks noChangeArrowheads="1"/>
                </p:cNvSpPr>
                <p:nvPr/>
              </p:nvSpPr>
              <p:spPr bwMode="auto">
                <a:xfrm>
                  <a:off x="1764" y="1920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0,8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300140" name="Rectangle 108"/>
                <p:cNvSpPr>
                  <a:spLocks noChangeArrowheads="1"/>
                </p:cNvSpPr>
                <p:nvPr/>
              </p:nvSpPr>
              <p:spPr bwMode="auto">
                <a:xfrm>
                  <a:off x="1721" y="1920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41" name="Group 109"/>
              <p:cNvGrpSpPr>
                <a:grpSpLocks/>
              </p:cNvGrpSpPr>
              <p:nvPr/>
            </p:nvGrpSpPr>
            <p:grpSpPr bwMode="auto">
              <a:xfrm>
                <a:off x="2108" y="1920"/>
                <a:ext cx="446" cy="384"/>
                <a:chOff x="2108" y="1920"/>
                <a:chExt cx="446" cy="384"/>
              </a:xfrm>
            </p:grpSpPr>
            <p:sp>
              <p:nvSpPr>
                <p:cNvPr id="300142" name="Rectangle 110"/>
                <p:cNvSpPr>
                  <a:spLocks noChangeArrowheads="1"/>
                </p:cNvSpPr>
                <p:nvPr/>
              </p:nvSpPr>
              <p:spPr bwMode="auto">
                <a:xfrm>
                  <a:off x="2151" y="192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1.786</a:t>
                  </a:r>
                  <a:endParaRPr lang="en-US" sz="1600" b="0"/>
                </a:p>
              </p:txBody>
            </p:sp>
            <p:sp>
              <p:nvSpPr>
                <p:cNvPr id="300143" name="Rectangle 111"/>
                <p:cNvSpPr>
                  <a:spLocks noChangeArrowheads="1"/>
                </p:cNvSpPr>
                <p:nvPr/>
              </p:nvSpPr>
              <p:spPr bwMode="auto">
                <a:xfrm>
                  <a:off x="2108" y="192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44" name="Group 112"/>
              <p:cNvGrpSpPr>
                <a:grpSpLocks/>
              </p:cNvGrpSpPr>
              <p:nvPr/>
            </p:nvGrpSpPr>
            <p:grpSpPr bwMode="auto">
              <a:xfrm>
                <a:off x="2554" y="1920"/>
                <a:ext cx="577" cy="384"/>
                <a:chOff x="2554" y="1920"/>
                <a:chExt cx="577" cy="384"/>
              </a:xfrm>
            </p:grpSpPr>
            <p:sp>
              <p:nvSpPr>
                <p:cNvPr id="300145" name="Rectangle 113"/>
                <p:cNvSpPr>
                  <a:spLocks noChangeArrowheads="1"/>
                </p:cNvSpPr>
                <p:nvPr/>
              </p:nvSpPr>
              <p:spPr bwMode="auto">
                <a:xfrm>
                  <a:off x="2597" y="1920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2.480</a:t>
                  </a:r>
                  <a:endParaRPr lang="en-US" sz="1600" b="0"/>
                </a:p>
              </p:txBody>
            </p:sp>
            <p:sp>
              <p:nvSpPr>
                <p:cNvPr id="300146" name="Rectangle 114"/>
                <p:cNvSpPr>
                  <a:spLocks noChangeArrowheads="1"/>
                </p:cNvSpPr>
                <p:nvPr/>
              </p:nvSpPr>
              <p:spPr bwMode="auto">
                <a:xfrm>
                  <a:off x="2554" y="1920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47" name="Group 115"/>
              <p:cNvGrpSpPr>
                <a:grpSpLocks/>
              </p:cNvGrpSpPr>
              <p:nvPr/>
            </p:nvGrpSpPr>
            <p:grpSpPr bwMode="auto">
              <a:xfrm>
                <a:off x="0" y="2304"/>
                <a:ext cx="829" cy="384"/>
                <a:chOff x="0" y="2304"/>
                <a:chExt cx="829" cy="384"/>
              </a:xfrm>
            </p:grpSpPr>
            <p:sp>
              <p:nvSpPr>
                <p:cNvPr id="300148" name="Rectangle 116"/>
                <p:cNvSpPr>
                  <a:spLocks noChangeArrowheads="1"/>
                </p:cNvSpPr>
                <p:nvPr/>
              </p:nvSpPr>
              <p:spPr bwMode="auto">
                <a:xfrm>
                  <a:off x="43" y="2304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 b="0">
                      <a:cs typeface="Arial" charset="0"/>
                    </a:rPr>
                    <a:t>Ketela Pohon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 b="0"/>
                </a:p>
              </p:txBody>
            </p:sp>
            <p:sp>
              <p:nvSpPr>
                <p:cNvPr id="300149" name="Rectangle 117"/>
                <p:cNvSpPr>
                  <a:spLocks noChangeArrowheads="1"/>
                </p:cNvSpPr>
                <p:nvPr/>
              </p:nvSpPr>
              <p:spPr bwMode="auto">
                <a:xfrm>
                  <a:off x="0" y="2304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50" name="Group 118"/>
              <p:cNvGrpSpPr>
                <a:grpSpLocks/>
              </p:cNvGrpSpPr>
              <p:nvPr/>
            </p:nvGrpSpPr>
            <p:grpSpPr bwMode="auto">
              <a:xfrm>
                <a:off x="829" y="2304"/>
                <a:ext cx="446" cy="384"/>
                <a:chOff x="829" y="2304"/>
                <a:chExt cx="446" cy="384"/>
              </a:xfrm>
            </p:grpSpPr>
            <p:sp>
              <p:nvSpPr>
                <p:cNvPr id="300151" name="Rectangle 119"/>
                <p:cNvSpPr>
                  <a:spLocks noChangeArrowheads="1"/>
                </p:cNvSpPr>
                <p:nvPr/>
              </p:nvSpPr>
              <p:spPr bwMode="auto">
                <a:xfrm>
                  <a:off x="872" y="230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243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52" name="Rectangle 120"/>
                <p:cNvSpPr>
                  <a:spLocks noChangeArrowheads="1"/>
                </p:cNvSpPr>
                <p:nvPr/>
              </p:nvSpPr>
              <p:spPr bwMode="auto">
                <a:xfrm>
                  <a:off x="829" y="230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53" name="Group 121"/>
              <p:cNvGrpSpPr>
                <a:grpSpLocks/>
              </p:cNvGrpSpPr>
              <p:nvPr/>
            </p:nvGrpSpPr>
            <p:grpSpPr bwMode="auto">
              <a:xfrm>
                <a:off x="1275" y="2304"/>
                <a:ext cx="446" cy="384"/>
                <a:chOff x="1275" y="2304"/>
                <a:chExt cx="446" cy="384"/>
              </a:xfrm>
            </p:grpSpPr>
            <p:sp>
              <p:nvSpPr>
                <p:cNvPr id="300154" name="Rectangle 122"/>
                <p:cNvSpPr>
                  <a:spLocks noChangeArrowheads="1"/>
                </p:cNvSpPr>
                <p:nvPr/>
              </p:nvSpPr>
              <p:spPr bwMode="auto">
                <a:xfrm>
                  <a:off x="1318" y="230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650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55" name="Rectangle 123"/>
                <p:cNvSpPr>
                  <a:spLocks noChangeArrowheads="1"/>
                </p:cNvSpPr>
                <p:nvPr/>
              </p:nvSpPr>
              <p:spPr bwMode="auto">
                <a:xfrm>
                  <a:off x="1275" y="230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56" name="Group 124"/>
              <p:cNvGrpSpPr>
                <a:grpSpLocks/>
              </p:cNvGrpSpPr>
              <p:nvPr/>
            </p:nvGrpSpPr>
            <p:grpSpPr bwMode="auto">
              <a:xfrm>
                <a:off x="1721" y="2304"/>
                <a:ext cx="387" cy="384"/>
                <a:chOff x="1721" y="2304"/>
                <a:chExt cx="387" cy="384"/>
              </a:xfrm>
            </p:grpSpPr>
            <p:sp>
              <p:nvSpPr>
                <p:cNvPr id="300157" name="Rectangle 125"/>
                <p:cNvSpPr>
                  <a:spLocks noChangeArrowheads="1"/>
                </p:cNvSpPr>
                <p:nvPr/>
              </p:nvSpPr>
              <p:spPr bwMode="auto">
                <a:xfrm>
                  <a:off x="1764" y="2304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16,5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300158" name="Rectangle 126"/>
                <p:cNvSpPr>
                  <a:spLocks noChangeArrowheads="1"/>
                </p:cNvSpPr>
                <p:nvPr/>
              </p:nvSpPr>
              <p:spPr bwMode="auto">
                <a:xfrm>
                  <a:off x="1721" y="2304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59" name="Group 127"/>
              <p:cNvGrpSpPr>
                <a:grpSpLocks/>
              </p:cNvGrpSpPr>
              <p:nvPr/>
            </p:nvGrpSpPr>
            <p:grpSpPr bwMode="auto">
              <a:xfrm>
                <a:off x="2108" y="2304"/>
                <a:ext cx="446" cy="384"/>
                <a:chOff x="2108" y="2304"/>
                <a:chExt cx="446" cy="384"/>
              </a:xfrm>
            </p:grpSpPr>
            <p:sp>
              <p:nvSpPr>
                <p:cNvPr id="300160" name="Rectangle 128"/>
                <p:cNvSpPr>
                  <a:spLocks noChangeArrowheads="1"/>
                </p:cNvSpPr>
                <p:nvPr/>
              </p:nvSpPr>
              <p:spPr bwMode="auto">
                <a:xfrm>
                  <a:off x="2151" y="230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4.010</a:t>
                  </a:r>
                  <a:endParaRPr lang="en-US" sz="1600" b="0"/>
                </a:p>
              </p:txBody>
            </p:sp>
            <p:sp>
              <p:nvSpPr>
                <p:cNvPr id="300161" name="Rectangle 129"/>
                <p:cNvSpPr>
                  <a:spLocks noChangeArrowheads="1"/>
                </p:cNvSpPr>
                <p:nvPr/>
              </p:nvSpPr>
              <p:spPr bwMode="auto">
                <a:xfrm>
                  <a:off x="2108" y="230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62" name="Group 130"/>
              <p:cNvGrpSpPr>
                <a:grpSpLocks/>
              </p:cNvGrpSpPr>
              <p:nvPr/>
            </p:nvGrpSpPr>
            <p:grpSpPr bwMode="auto">
              <a:xfrm>
                <a:off x="2554" y="2304"/>
                <a:ext cx="577" cy="384"/>
                <a:chOff x="2554" y="2304"/>
                <a:chExt cx="577" cy="384"/>
              </a:xfrm>
            </p:grpSpPr>
            <p:sp>
              <p:nvSpPr>
                <p:cNvPr id="300163" name="Rectangle 131"/>
                <p:cNvSpPr>
                  <a:spLocks noChangeArrowheads="1"/>
                </p:cNvSpPr>
                <p:nvPr/>
              </p:nvSpPr>
              <p:spPr bwMode="auto">
                <a:xfrm>
                  <a:off x="2597" y="2304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10.725</a:t>
                  </a:r>
                  <a:endParaRPr lang="en-US" sz="1600" b="0"/>
                </a:p>
              </p:txBody>
            </p:sp>
            <p:sp>
              <p:nvSpPr>
                <p:cNvPr id="300164" name="Rectangle 132"/>
                <p:cNvSpPr>
                  <a:spLocks noChangeArrowheads="1"/>
                </p:cNvSpPr>
                <p:nvPr/>
              </p:nvSpPr>
              <p:spPr bwMode="auto">
                <a:xfrm>
                  <a:off x="2554" y="2304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65" name="Group 133"/>
              <p:cNvGrpSpPr>
                <a:grpSpLocks/>
              </p:cNvGrpSpPr>
              <p:nvPr/>
            </p:nvGrpSpPr>
            <p:grpSpPr bwMode="auto">
              <a:xfrm>
                <a:off x="0" y="2688"/>
                <a:ext cx="829" cy="384"/>
                <a:chOff x="0" y="2688"/>
                <a:chExt cx="829" cy="384"/>
              </a:xfrm>
            </p:grpSpPr>
            <p:sp>
              <p:nvSpPr>
                <p:cNvPr id="300166" name="Rectangle 134"/>
                <p:cNvSpPr>
                  <a:spLocks noChangeArrowheads="1"/>
                </p:cNvSpPr>
                <p:nvPr/>
              </p:nvSpPr>
              <p:spPr bwMode="auto">
                <a:xfrm>
                  <a:off x="43" y="2688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 b="0">
                      <a:cs typeface="Arial" charset="0"/>
                    </a:rPr>
                    <a:t>Ketela Rambat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 b="0"/>
                </a:p>
              </p:txBody>
            </p:sp>
            <p:sp>
              <p:nvSpPr>
                <p:cNvPr id="300167" name="Rectangle 135"/>
                <p:cNvSpPr>
                  <a:spLocks noChangeArrowheads="1"/>
                </p:cNvSpPr>
                <p:nvPr/>
              </p:nvSpPr>
              <p:spPr bwMode="auto">
                <a:xfrm>
                  <a:off x="0" y="2688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68" name="Group 136"/>
              <p:cNvGrpSpPr>
                <a:grpSpLocks/>
              </p:cNvGrpSpPr>
              <p:nvPr/>
            </p:nvGrpSpPr>
            <p:grpSpPr bwMode="auto">
              <a:xfrm>
                <a:off x="829" y="2688"/>
                <a:ext cx="446" cy="384"/>
                <a:chOff x="829" y="2688"/>
                <a:chExt cx="446" cy="384"/>
              </a:xfrm>
            </p:grpSpPr>
            <p:sp>
              <p:nvSpPr>
                <p:cNvPr id="300169" name="Rectangle 137"/>
                <p:cNvSpPr>
                  <a:spLocks noChangeArrowheads="1"/>
                </p:cNvSpPr>
                <p:nvPr/>
              </p:nvSpPr>
              <p:spPr bwMode="auto">
                <a:xfrm>
                  <a:off x="872" y="268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351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70" name="Rectangle 138"/>
                <p:cNvSpPr>
                  <a:spLocks noChangeArrowheads="1"/>
                </p:cNvSpPr>
                <p:nvPr/>
              </p:nvSpPr>
              <p:spPr bwMode="auto">
                <a:xfrm>
                  <a:off x="829" y="268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71" name="Group 139"/>
              <p:cNvGrpSpPr>
                <a:grpSpLocks/>
              </p:cNvGrpSpPr>
              <p:nvPr/>
            </p:nvGrpSpPr>
            <p:grpSpPr bwMode="auto">
              <a:xfrm>
                <a:off x="1275" y="2688"/>
                <a:ext cx="446" cy="384"/>
                <a:chOff x="1275" y="2688"/>
                <a:chExt cx="446" cy="384"/>
              </a:xfrm>
            </p:grpSpPr>
            <p:sp>
              <p:nvSpPr>
                <p:cNvPr id="300172" name="Rectangle 140"/>
                <p:cNvSpPr>
                  <a:spLocks noChangeArrowheads="1"/>
                </p:cNvSpPr>
                <p:nvPr/>
              </p:nvSpPr>
              <p:spPr bwMode="auto">
                <a:xfrm>
                  <a:off x="1318" y="268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980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73" name="Rectangle 141"/>
                <p:cNvSpPr>
                  <a:spLocks noChangeArrowheads="1"/>
                </p:cNvSpPr>
                <p:nvPr/>
              </p:nvSpPr>
              <p:spPr bwMode="auto">
                <a:xfrm>
                  <a:off x="1275" y="268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74" name="Group 142"/>
              <p:cNvGrpSpPr>
                <a:grpSpLocks/>
              </p:cNvGrpSpPr>
              <p:nvPr/>
            </p:nvGrpSpPr>
            <p:grpSpPr bwMode="auto">
              <a:xfrm>
                <a:off x="1721" y="2688"/>
                <a:ext cx="387" cy="384"/>
                <a:chOff x="1721" y="2688"/>
                <a:chExt cx="387" cy="384"/>
              </a:xfrm>
            </p:grpSpPr>
            <p:sp>
              <p:nvSpPr>
                <p:cNvPr id="300175" name="Rectangle 143"/>
                <p:cNvSpPr>
                  <a:spLocks noChangeArrowheads="1"/>
                </p:cNvSpPr>
                <p:nvPr/>
              </p:nvSpPr>
              <p:spPr bwMode="auto">
                <a:xfrm>
                  <a:off x="1764" y="2688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2,2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300176" name="Rectangle 144"/>
                <p:cNvSpPr>
                  <a:spLocks noChangeArrowheads="1"/>
                </p:cNvSpPr>
                <p:nvPr/>
              </p:nvSpPr>
              <p:spPr bwMode="auto">
                <a:xfrm>
                  <a:off x="1721" y="2688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77" name="Group 145"/>
              <p:cNvGrpSpPr>
                <a:grpSpLocks/>
              </p:cNvGrpSpPr>
              <p:nvPr/>
            </p:nvGrpSpPr>
            <p:grpSpPr bwMode="auto">
              <a:xfrm>
                <a:off x="2108" y="2688"/>
                <a:ext cx="446" cy="384"/>
                <a:chOff x="2108" y="2688"/>
                <a:chExt cx="446" cy="384"/>
              </a:xfrm>
            </p:grpSpPr>
            <p:sp>
              <p:nvSpPr>
                <p:cNvPr id="300178" name="Rectangle 146"/>
                <p:cNvSpPr>
                  <a:spLocks noChangeArrowheads="1"/>
                </p:cNvSpPr>
                <p:nvPr/>
              </p:nvSpPr>
              <p:spPr bwMode="auto">
                <a:xfrm>
                  <a:off x="2151" y="268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772</a:t>
                  </a:r>
                  <a:endParaRPr lang="en-US" sz="1600" b="0"/>
                </a:p>
              </p:txBody>
            </p:sp>
            <p:sp>
              <p:nvSpPr>
                <p:cNvPr id="300179" name="Rectangle 147"/>
                <p:cNvSpPr>
                  <a:spLocks noChangeArrowheads="1"/>
                </p:cNvSpPr>
                <p:nvPr/>
              </p:nvSpPr>
              <p:spPr bwMode="auto">
                <a:xfrm>
                  <a:off x="2108" y="268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80" name="Group 148"/>
              <p:cNvGrpSpPr>
                <a:grpSpLocks/>
              </p:cNvGrpSpPr>
              <p:nvPr/>
            </p:nvGrpSpPr>
            <p:grpSpPr bwMode="auto">
              <a:xfrm>
                <a:off x="2554" y="2688"/>
                <a:ext cx="577" cy="384"/>
                <a:chOff x="2554" y="2688"/>
                <a:chExt cx="577" cy="384"/>
              </a:xfrm>
            </p:grpSpPr>
            <p:sp>
              <p:nvSpPr>
                <p:cNvPr id="300181" name="Rectangle 149"/>
                <p:cNvSpPr>
                  <a:spLocks noChangeArrowheads="1"/>
                </p:cNvSpPr>
                <p:nvPr/>
              </p:nvSpPr>
              <p:spPr bwMode="auto">
                <a:xfrm>
                  <a:off x="2597" y="2688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2.156</a:t>
                  </a:r>
                  <a:endParaRPr lang="en-US" sz="1600" b="0"/>
                </a:p>
              </p:txBody>
            </p:sp>
            <p:sp>
              <p:nvSpPr>
                <p:cNvPr id="300182" name="Rectangle 150"/>
                <p:cNvSpPr>
                  <a:spLocks noChangeArrowheads="1"/>
                </p:cNvSpPr>
                <p:nvPr/>
              </p:nvSpPr>
              <p:spPr bwMode="auto">
                <a:xfrm>
                  <a:off x="2554" y="2688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83" name="Group 151"/>
              <p:cNvGrpSpPr>
                <a:grpSpLocks/>
              </p:cNvGrpSpPr>
              <p:nvPr/>
            </p:nvGrpSpPr>
            <p:grpSpPr bwMode="auto">
              <a:xfrm>
                <a:off x="0" y="3072"/>
                <a:ext cx="829" cy="384"/>
                <a:chOff x="0" y="3072"/>
                <a:chExt cx="829" cy="384"/>
              </a:xfrm>
            </p:grpSpPr>
            <p:sp>
              <p:nvSpPr>
                <p:cNvPr id="300184" name="Rectangle 152"/>
                <p:cNvSpPr>
                  <a:spLocks noChangeArrowheads="1"/>
                </p:cNvSpPr>
                <p:nvPr/>
              </p:nvSpPr>
              <p:spPr bwMode="auto">
                <a:xfrm>
                  <a:off x="43" y="3072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 b="0">
                      <a:cs typeface="Arial" charset="0"/>
                    </a:rPr>
                    <a:t>Kentang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 b="0"/>
                </a:p>
              </p:txBody>
            </p:sp>
            <p:sp>
              <p:nvSpPr>
                <p:cNvPr id="300185" name="Rectangle 153"/>
                <p:cNvSpPr>
                  <a:spLocks noChangeArrowheads="1"/>
                </p:cNvSpPr>
                <p:nvPr/>
              </p:nvSpPr>
              <p:spPr bwMode="auto">
                <a:xfrm>
                  <a:off x="0" y="3072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86" name="Group 154"/>
              <p:cNvGrpSpPr>
                <a:grpSpLocks/>
              </p:cNvGrpSpPr>
              <p:nvPr/>
            </p:nvGrpSpPr>
            <p:grpSpPr bwMode="auto">
              <a:xfrm>
                <a:off x="829" y="3072"/>
                <a:ext cx="446" cy="384"/>
                <a:chOff x="829" y="3072"/>
                <a:chExt cx="446" cy="384"/>
              </a:xfrm>
            </p:grpSpPr>
            <p:sp>
              <p:nvSpPr>
                <p:cNvPr id="300187" name="Rectangle 155"/>
                <p:cNvSpPr>
                  <a:spLocks noChangeArrowheads="1"/>
                </p:cNvSpPr>
                <p:nvPr/>
              </p:nvSpPr>
              <p:spPr bwMode="auto">
                <a:xfrm>
                  <a:off x="872" y="307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1219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88" name="Rectangle 156"/>
                <p:cNvSpPr>
                  <a:spLocks noChangeArrowheads="1"/>
                </p:cNvSpPr>
                <p:nvPr/>
              </p:nvSpPr>
              <p:spPr bwMode="auto">
                <a:xfrm>
                  <a:off x="829" y="307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89" name="Group 157"/>
              <p:cNvGrpSpPr>
                <a:grpSpLocks/>
              </p:cNvGrpSpPr>
              <p:nvPr/>
            </p:nvGrpSpPr>
            <p:grpSpPr bwMode="auto">
              <a:xfrm>
                <a:off x="1275" y="3072"/>
                <a:ext cx="446" cy="384"/>
                <a:chOff x="1275" y="3072"/>
                <a:chExt cx="446" cy="384"/>
              </a:xfrm>
            </p:grpSpPr>
            <p:sp>
              <p:nvSpPr>
                <p:cNvPr id="300190" name="Rectangle 158"/>
                <p:cNvSpPr>
                  <a:spLocks noChangeArrowheads="1"/>
                </p:cNvSpPr>
                <p:nvPr/>
              </p:nvSpPr>
              <p:spPr bwMode="auto">
                <a:xfrm>
                  <a:off x="1318" y="307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2450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191" name="Rectangle 159"/>
                <p:cNvSpPr>
                  <a:spLocks noChangeArrowheads="1"/>
                </p:cNvSpPr>
                <p:nvPr/>
              </p:nvSpPr>
              <p:spPr bwMode="auto">
                <a:xfrm>
                  <a:off x="1275" y="307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92" name="Group 160"/>
              <p:cNvGrpSpPr>
                <a:grpSpLocks/>
              </p:cNvGrpSpPr>
              <p:nvPr/>
            </p:nvGrpSpPr>
            <p:grpSpPr bwMode="auto">
              <a:xfrm>
                <a:off x="1721" y="3072"/>
                <a:ext cx="387" cy="384"/>
                <a:chOff x="1721" y="3072"/>
                <a:chExt cx="387" cy="384"/>
              </a:xfrm>
            </p:grpSpPr>
            <p:sp>
              <p:nvSpPr>
                <p:cNvPr id="300193" name="Rectangle 161"/>
                <p:cNvSpPr>
                  <a:spLocks noChangeArrowheads="1"/>
                </p:cNvSpPr>
                <p:nvPr/>
              </p:nvSpPr>
              <p:spPr bwMode="auto">
                <a:xfrm>
                  <a:off x="1764" y="3072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0,5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300194" name="Rectangle 162"/>
                <p:cNvSpPr>
                  <a:spLocks noChangeArrowheads="1"/>
                </p:cNvSpPr>
                <p:nvPr/>
              </p:nvSpPr>
              <p:spPr bwMode="auto">
                <a:xfrm>
                  <a:off x="1721" y="3072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95" name="Group 163"/>
              <p:cNvGrpSpPr>
                <a:grpSpLocks/>
              </p:cNvGrpSpPr>
              <p:nvPr/>
            </p:nvGrpSpPr>
            <p:grpSpPr bwMode="auto">
              <a:xfrm>
                <a:off x="2108" y="3072"/>
                <a:ext cx="446" cy="384"/>
                <a:chOff x="2108" y="3072"/>
                <a:chExt cx="446" cy="384"/>
              </a:xfrm>
            </p:grpSpPr>
            <p:sp>
              <p:nvSpPr>
                <p:cNvPr id="300196" name="Rectangle 164"/>
                <p:cNvSpPr>
                  <a:spLocks noChangeArrowheads="1"/>
                </p:cNvSpPr>
                <p:nvPr/>
              </p:nvSpPr>
              <p:spPr bwMode="auto">
                <a:xfrm>
                  <a:off x="2151" y="307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610</a:t>
                  </a:r>
                  <a:endParaRPr lang="en-US" sz="1600" b="0"/>
                </a:p>
              </p:txBody>
            </p:sp>
            <p:sp>
              <p:nvSpPr>
                <p:cNvPr id="300197" name="Rectangle 165"/>
                <p:cNvSpPr>
                  <a:spLocks noChangeArrowheads="1"/>
                </p:cNvSpPr>
                <p:nvPr/>
              </p:nvSpPr>
              <p:spPr bwMode="auto">
                <a:xfrm>
                  <a:off x="2108" y="307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198" name="Group 166"/>
              <p:cNvGrpSpPr>
                <a:grpSpLocks/>
              </p:cNvGrpSpPr>
              <p:nvPr/>
            </p:nvGrpSpPr>
            <p:grpSpPr bwMode="auto">
              <a:xfrm>
                <a:off x="2554" y="3072"/>
                <a:ext cx="577" cy="384"/>
                <a:chOff x="2554" y="3072"/>
                <a:chExt cx="577" cy="384"/>
              </a:xfrm>
            </p:grpSpPr>
            <p:sp>
              <p:nvSpPr>
                <p:cNvPr id="300199" name="Rectangle 167"/>
                <p:cNvSpPr>
                  <a:spLocks noChangeArrowheads="1"/>
                </p:cNvSpPr>
                <p:nvPr/>
              </p:nvSpPr>
              <p:spPr bwMode="auto">
                <a:xfrm>
                  <a:off x="2597" y="3072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 b="0">
                      <a:cs typeface="Arial" charset="0"/>
                    </a:rPr>
                    <a:t>1.225</a:t>
                  </a:r>
                  <a:endParaRPr lang="en-US" sz="1600" b="0"/>
                </a:p>
              </p:txBody>
            </p:sp>
            <p:sp>
              <p:nvSpPr>
                <p:cNvPr id="300200" name="Rectangle 168"/>
                <p:cNvSpPr>
                  <a:spLocks noChangeArrowheads="1"/>
                </p:cNvSpPr>
                <p:nvPr/>
              </p:nvSpPr>
              <p:spPr bwMode="auto">
                <a:xfrm>
                  <a:off x="2554" y="3072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201" name="Group 169"/>
              <p:cNvGrpSpPr>
                <a:grpSpLocks/>
              </p:cNvGrpSpPr>
              <p:nvPr/>
            </p:nvGrpSpPr>
            <p:grpSpPr bwMode="auto">
              <a:xfrm>
                <a:off x="0" y="3456"/>
                <a:ext cx="829" cy="403"/>
                <a:chOff x="0" y="3456"/>
                <a:chExt cx="829" cy="403"/>
              </a:xfrm>
            </p:grpSpPr>
            <p:sp>
              <p:nvSpPr>
                <p:cNvPr id="300202" name="Rectangle 170"/>
                <p:cNvSpPr>
                  <a:spLocks noChangeArrowheads="1"/>
                </p:cNvSpPr>
                <p:nvPr/>
              </p:nvSpPr>
              <p:spPr bwMode="auto">
                <a:xfrm>
                  <a:off x="43" y="3456"/>
                  <a:ext cx="743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>
                      <a:cs typeface="Arial" charset="0"/>
                    </a:rPr>
                    <a:t>Jumlah</a:t>
                  </a:r>
                  <a:endParaRPr lang="en-US" sz="160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/>
                </a:p>
              </p:txBody>
            </p:sp>
            <p:sp>
              <p:nvSpPr>
                <p:cNvPr id="300203" name="Rectangle 171"/>
                <p:cNvSpPr>
                  <a:spLocks noChangeArrowheads="1"/>
                </p:cNvSpPr>
                <p:nvPr/>
              </p:nvSpPr>
              <p:spPr bwMode="auto">
                <a:xfrm>
                  <a:off x="0" y="3456"/>
                  <a:ext cx="829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204" name="Group 172"/>
              <p:cNvGrpSpPr>
                <a:grpSpLocks/>
              </p:cNvGrpSpPr>
              <p:nvPr/>
            </p:nvGrpSpPr>
            <p:grpSpPr bwMode="auto">
              <a:xfrm>
                <a:off x="829" y="3456"/>
                <a:ext cx="446" cy="403"/>
                <a:chOff x="829" y="3456"/>
                <a:chExt cx="446" cy="403"/>
              </a:xfrm>
            </p:grpSpPr>
            <p:sp>
              <p:nvSpPr>
                <p:cNvPr id="300205" name="Rectangle 173"/>
                <p:cNvSpPr>
                  <a:spLocks noChangeArrowheads="1"/>
                </p:cNvSpPr>
                <p:nvPr/>
              </p:nvSpPr>
              <p:spPr bwMode="auto">
                <a:xfrm>
                  <a:off x="872" y="3456"/>
                  <a:ext cx="360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Times New Roman" pitchFamily="18" charset="0"/>
                    </a:rPr>
                    <a:t> </a:t>
                  </a: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206" name="Rectangle 174"/>
                <p:cNvSpPr>
                  <a:spLocks noChangeArrowheads="1"/>
                </p:cNvSpPr>
                <p:nvPr/>
              </p:nvSpPr>
              <p:spPr bwMode="auto">
                <a:xfrm>
                  <a:off x="829" y="3456"/>
                  <a:ext cx="446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207" name="Group 175"/>
              <p:cNvGrpSpPr>
                <a:grpSpLocks/>
              </p:cNvGrpSpPr>
              <p:nvPr/>
            </p:nvGrpSpPr>
            <p:grpSpPr bwMode="auto">
              <a:xfrm>
                <a:off x="1275" y="3456"/>
                <a:ext cx="446" cy="403"/>
                <a:chOff x="1275" y="3456"/>
                <a:chExt cx="446" cy="403"/>
              </a:xfrm>
            </p:grpSpPr>
            <p:sp>
              <p:nvSpPr>
                <p:cNvPr id="300208" name="Rectangle 176"/>
                <p:cNvSpPr>
                  <a:spLocks noChangeArrowheads="1"/>
                </p:cNvSpPr>
                <p:nvPr/>
              </p:nvSpPr>
              <p:spPr bwMode="auto">
                <a:xfrm>
                  <a:off x="1318" y="3456"/>
                  <a:ext cx="360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600" b="0">
                      <a:cs typeface="Times New Roman" pitchFamily="18" charset="0"/>
                    </a:rPr>
                    <a:t> </a:t>
                  </a:r>
                </a:p>
                <a:p>
                  <a:pPr algn="r" eaLnBrk="0" hangingPunct="0"/>
                  <a:endParaRPr lang="en-US" sz="1600" b="0"/>
                </a:p>
              </p:txBody>
            </p:sp>
            <p:sp>
              <p:nvSpPr>
                <p:cNvPr id="300209" name="Rectangle 177"/>
                <p:cNvSpPr>
                  <a:spLocks noChangeArrowheads="1"/>
                </p:cNvSpPr>
                <p:nvPr/>
              </p:nvSpPr>
              <p:spPr bwMode="auto">
                <a:xfrm>
                  <a:off x="1275" y="3456"/>
                  <a:ext cx="446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210" name="Group 178"/>
              <p:cNvGrpSpPr>
                <a:grpSpLocks/>
              </p:cNvGrpSpPr>
              <p:nvPr/>
            </p:nvGrpSpPr>
            <p:grpSpPr bwMode="auto">
              <a:xfrm>
                <a:off x="1721" y="3456"/>
                <a:ext cx="387" cy="403"/>
                <a:chOff x="1721" y="3456"/>
                <a:chExt cx="387" cy="403"/>
              </a:xfrm>
            </p:grpSpPr>
            <p:sp>
              <p:nvSpPr>
                <p:cNvPr id="300211" name="Rectangle 179"/>
                <p:cNvSpPr>
                  <a:spLocks noChangeArrowheads="1"/>
                </p:cNvSpPr>
                <p:nvPr/>
              </p:nvSpPr>
              <p:spPr bwMode="auto">
                <a:xfrm>
                  <a:off x="1764" y="3456"/>
                  <a:ext cx="301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Times New Roman" pitchFamily="18" charset="0"/>
                    </a:rPr>
                    <a:t> </a:t>
                  </a: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300212" name="Rectangle 180"/>
                <p:cNvSpPr>
                  <a:spLocks noChangeArrowheads="1"/>
                </p:cNvSpPr>
                <p:nvPr/>
              </p:nvSpPr>
              <p:spPr bwMode="auto">
                <a:xfrm>
                  <a:off x="1721" y="3456"/>
                  <a:ext cx="387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213" name="Group 181"/>
              <p:cNvGrpSpPr>
                <a:grpSpLocks/>
              </p:cNvGrpSpPr>
              <p:nvPr/>
            </p:nvGrpSpPr>
            <p:grpSpPr bwMode="auto">
              <a:xfrm>
                <a:off x="2108" y="3456"/>
                <a:ext cx="446" cy="403"/>
                <a:chOff x="2108" y="3456"/>
                <a:chExt cx="446" cy="403"/>
              </a:xfrm>
            </p:grpSpPr>
            <p:sp>
              <p:nvSpPr>
                <p:cNvPr id="300214" name="Rectangle 182"/>
                <p:cNvSpPr>
                  <a:spLocks noChangeArrowheads="1"/>
                </p:cNvSpPr>
                <p:nvPr/>
              </p:nvSpPr>
              <p:spPr bwMode="auto">
                <a:xfrm>
                  <a:off x="2151" y="3456"/>
                  <a:ext cx="360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>
                      <a:cs typeface="Arial" charset="0"/>
                    </a:rPr>
                    <a:t>69.358</a:t>
                  </a:r>
                  <a:endParaRPr lang="en-US" sz="1600"/>
                </a:p>
              </p:txBody>
            </p:sp>
            <p:sp>
              <p:nvSpPr>
                <p:cNvPr id="300215" name="Rectangle 183"/>
                <p:cNvSpPr>
                  <a:spLocks noChangeArrowheads="1"/>
                </p:cNvSpPr>
                <p:nvPr/>
              </p:nvSpPr>
              <p:spPr bwMode="auto">
                <a:xfrm>
                  <a:off x="2108" y="3456"/>
                  <a:ext cx="446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0216" name="Group 184"/>
              <p:cNvGrpSpPr>
                <a:grpSpLocks/>
              </p:cNvGrpSpPr>
              <p:nvPr/>
            </p:nvGrpSpPr>
            <p:grpSpPr bwMode="auto">
              <a:xfrm>
                <a:off x="2554" y="3456"/>
                <a:ext cx="577" cy="403"/>
                <a:chOff x="2554" y="3456"/>
                <a:chExt cx="577" cy="403"/>
              </a:xfrm>
            </p:grpSpPr>
            <p:sp>
              <p:nvSpPr>
                <p:cNvPr id="300217" name="Rectangle 185"/>
                <p:cNvSpPr>
                  <a:spLocks noChangeArrowheads="1"/>
                </p:cNvSpPr>
                <p:nvPr/>
              </p:nvSpPr>
              <p:spPr bwMode="auto">
                <a:xfrm>
                  <a:off x="2597" y="3456"/>
                  <a:ext cx="491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>
                      <a:cs typeface="Arial" charset="0"/>
                    </a:rPr>
                    <a:t>168.963</a:t>
                  </a:r>
                  <a:endParaRPr lang="en-US" sz="1600"/>
                </a:p>
              </p:txBody>
            </p:sp>
            <p:sp>
              <p:nvSpPr>
                <p:cNvPr id="300218" name="Rectangle 186"/>
                <p:cNvSpPr>
                  <a:spLocks noChangeArrowheads="1"/>
                </p:cNvSpPr>
                <p:nvPr/>
              </p:nvSpPr>
              <p:spPr bwMode="auto">
                <a:xfrm>
                  <a:off x="2554" y="3456"/>
                  <a:ext cx="577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</p:grpSp>
        <p:sp>
          <p:nvSpPr>
            <p:cNvPr id="300219" name="Rectangle 187"/>
            <p:cNvSpPr>
              <a:spLocks noChangeArrowheads="1"/>
            </p:cNvSpPr>
            <p:nvPr/>
          </p:nvSpPr>
          <p:spPr bwMode="auto">
            <a:xfrm>
              <a:off x="-3" y="-3"/>
              <a:ext cx="3137" cy="3865"/>
            </a:xfrm>
            <a:prstGeom prst="rect">
              <a:avLst/>
            </a:prstGeom>
            <a:noFill/>
            <a:ln w="9525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  <p:sp>
        <p:nvSpPr>
          <p:cNvPr id="300220" name="Text Box 188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4248F-AD94-4FC4-89D8-40FA26F4CADF}" type="slidenum">
              <a:rPr lang="en-US"/>
              <a:pPr/>
              <a:t>19</a:t>
            </a:fld>
            <a:endParaRPr lang="en-US"/>
          </a:p>
        </p:txBody>
      </p:sp>
      <p:sp>
        <p:nvSpPr>
          <p:cNvPr id="275458" name="Text Box 2"/>
          <p:cNvSpPr txBox="1">
            <a:spLocks noChangeArrowheads="1"/>
          </p:cNvSpPr>
          <p:nvPr/>
        </p:nvSpPr>
        <p:spPr bwMode="auto">
          <a:xfrm>
            <a:off x="-304800" y="8382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TERTIMBANG</a:t>
            </a:r>
          </a:p>
        </p:txBody>
      </p:sp>
      <p:sp>
        <p:nvSpPr>
          <p:cNvPr id="275459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75460" name="Text Box 4"/>
          <p:cNvSpPr txBox="1">
            <a:spLocks noChangeArrowheads="1"/>
          </p:cNvSpPr>
          <p:nvPr/>
        </p:nvSpPr>
        <p:spPr bwMode="auto">
          <a:xfrm>
            <a:off x="533400" y="1993900"/>
            <a:ext cx="7467600" cy="1692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1000" indent="-3810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2.  Formula Paasche</a:t>
            </a:r>
            <a:endParaRPr lang="en-US" sz="2200">
              <a:cs typeface="Times New Roman" pitchFamily="18" charset="0"/>
            </a:endParaRPr>
          </a:p>
          <a:p>
            <a:pPr marL="381000" indent="-381000">
              <a:spcBef>
                <a:spcPct val="50000"/>
              </a:spcBef>
            </a:pPr>
            <a:r>
              <a:rPr lang="en-US" sz="1400">
                <a:cs typeface="Arial" charset="0"/>
              </a:rPr>
              <a:t>	</a:t>
            </a:r>
            <a:r>
              <a:rPr lang="en-US" sz="2000" b="0">
                <a:cs typeface="Arial" charset="0"/>
              </a:rPr>
              <a:t>Menggunakan bobot tahun berjalan dan bukan tahun dasar sebagai bobot. </a:t>
            </a:r>
          </a:p>
          <a:p>
            <a:pPr marL="381000" indent="-3810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	Rumus:</a:t>
            </a:r>
            <a:r>
              <a:rPr lang="en-US" sz="1400">
                <a:cs typeface="Arial" charset="0"/>
              </a:rPr>
              <a:t> </a:t>
            </a:r>
            <a:endParaRPr lang="en-US" sz="1400"/>
          </a:p>
        </p:txBody>
      </p:sp>
      <p:sp>
        <p:nvSpPr>
          <p:cNvPr id="275828" name="Text Box 372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275834" name="Group 378"/>
          <p:cNvGrpSpPr>
            <a:grpSpLocks/>
          </p:cNvGrpSpPr>
          <p:nvPr/>
        </p:nvGrpSpPr>
        <p:grpSpPr bwMode="auto">
          <a:xfrm>
            <a:off x="2057400" y="3886200"/>
            <a:ext cx="3124200" cy="803275"/>
            <a:chOff x="2016" y="2304"/>
            <a:chExt cx="1968" cy="506"/>
          </a:xfrm>
        </p:grpSpPr>
        <p:sp>
          <p:nvSpPr>
            <p:cNvPr id="275830" name="Rectangle 374"/>
            <p:cNvSpPr>
              <a:spLocks noChangeArrowheads="1"/>
            </p:cNvSpPr>
            <p:nvPr/>
          </p:nvSpPr>
          <p:spPr bwMode="auto">
            <a:xfrm>
              <a:off x="2016" y="2304"/>
              <a:ext cx="1968" cy="506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en-US" sz="2000"/>
                <a:t>IP =  </a:t>
              </a:r>
              <a:r>
                <a:rPr lang="en-US" sz="2000">
                  <a:sym typeface="Symbol" pitchFamily="18" charset="2"/>
                </a:rPr>
                <a:t></a:t>
              </a:r>
              <a:r>
                <a:rPr lang="en-US" sz="2000"/>
                <a:t>HtKt    x 100</a:t>
              </a:r>
            </a:p>
            <a:p>
              <a:pPr>
                <a:lnSpc>
                  <a:spcPct val="90000"/>
                </a:lnSpc>
              </a:pPr>
              <a:r>
                <a:rPr lang="en-US" sz="2000"/>
                <a:t>          </a:t>
              </a:r>
            </a:p>
            <a:p>
              <a:pPr>
                <a:lnSpc>
                  <a:spcPct val="40000"/>
                </a:lnSpc>
              </a:pPr>
              <a:r>
                <a:rPr lang="en-US" sz="2000"/>
                <a:t>          </a:t>
              </a:r>
              <a:r>
                <a:rPr lang="en-US" sz="2000">
                  <a:sym typeface="Symbol" pitchFamily="18" charset="2"/>
                </a:rPr>
                <a:t></a:t>
              </a:r>
              <a:r>
                <a:rPr lang="en-US" sz="2000"/>
                <a:t>HoKt  </a:t>
              </a:r>
              <a:endParaRPr lang="en-US" sz="2000" b="0"/>
            </a:p>
          </p:txBody>
        </p:sp>
        <p:sp>
          <p:nvSpPr>
            <p:cNvPr id="275832" name="Line 376"/>
            <p:cNvSpPr>
              <a:spLocks noChangeShapeType="1"/>
            </p:cNvSpPr>
            <p:nvPr/>
          </p:nvSpPr>
          <p:spPr bwMode="auto">
            <a:xfrm>
              <a:off x="2537" y="2544"/>
              <a:ext cx="535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261255-5088-46E5-877B-850F57D4955A}" type="slidenum">
              <a:rPr lang="en-US"/>
              <a:pPr/>
              <a:t>2</a:t>
            </a:fld>
            <a:endParaRPr lang="en-US"/>
          </a:p>
        </p:txBody>
      </p:sp>
      <p:sp>
        <p:nvSpPr>
          <p:cNvPr id="286722" name="Rectangle 2"/>
          <p:cNvSpPr>
            <a:spLocks noGrp="1" noChangeArrowheads="1"/>
          </p:cNvSpPr>
          <p:nvPr>
            <p:ph type="title"/>
          </p:nvPr>
        </p:nvSpPr>
        <p:spPr>
          <a:xfrm>
            <a:off x="1066800" y="762000"/>
            <a:ext cx="7793038" cy="533400"/>
          </a:xfrm>
        </p:spPr>
        <p:txBody>
          <a:bodyPr/>
          <a:lstStyle/>
          <a:p>
            <a:r>
              <a:rPr lang="en-US" sz="2400" b="1">
                <a:solidFill>
                  <a:schemeClr val="accent1"/>
                </a:solidFill>
              </a:rPr>
              <a:t>OUTLINE</a:t>
            </a:r>
            <a:endParaRPr lang="en-US" b="1">
              <a:solidFill>
                <a:schemeClr val="accent1"/>
              </a:solidFill>
            </a:endParaRPr>
          </a:p>
        </p:txBody>
      </p:sp>
      <p:sp>
        <p:nvSpPr>
          <p:cNvPr id="286749" name="Text Box 29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286757" name="Group 37"/>
          <p:cNvGrpSpPr>
            <a:grpSpLocks/>
          </p:cNvGrpSpPr>
          <p:nvPr/>
        </p:nvGrpSpPr>
        <p:grpSpPr bwMode="auto">
          <a:xfrm>
            <a:off x="609600" y="1905000"/>
            <a:ext cx="7772400" cy="3962400"/>
            <a:chOff x="384" y="1200"/>
            <a:chExt cx="4896" cy="2496"/>
          </a:xfrm>
        </p:grpSpPr>
        <p:sp>
          <p:nvSpPr>
            <p:cNvPr id="286724" name="Text Box 4"/>
            <p:cNvSpPr txBox="1">
              <a:spLocks noChangeArrowheads="1"/>
            </p:cNvSpPr>
            <p:nvPr/>
          </p:nvSpPr>
          <p:spPr bwMode="auto">
            <a:xfrm>
              <a:off x="720" y="1200"/>
              <a:ext cx="4560" cy="240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/>
                <a:t>BAGIAN  I  Statistik Deskriptif</a:t>
              </a:r>
            </a:p>
          </p:txBody>
        </p:sp>
        <p:sp>
          <p:nvSpPr>
            <p:cNvPr id="286725" name="Text Box 5"/>
            <p:cNvSpPr txBox="1">
              <a:spLocks noChangeArrowheads="1"/>
            </p:cNvSpPr>
            <p:nvPr/>
          </p:nvSpPr>
          <p:spPr bwMode="auto">
            <a:xfrm>
              <a:off x="672" y="1523"/>
              <a:ext cx="1948" cy="220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Pengertian Statistika</a:t>
              </a:r>
            </a:p>
          </p:txBody>
        </p:sp>
        <p:sp>
          <p:nvSpPr>
            <p:cNvPr id="286726" name="Text Box 6"/>
            <p:cNvSpPr txBox="1">
              <a:spLocks noChangeArrowheads="1"/>
            </p:cNvSpPr>
            <p:nvPr/>
          </p:nvSpPr>
          <p:spPr bwMode="auto">
            <a:xfrm>
              <a:off x="672" y="1855"/>
              <a:ext cx="1948" cy="219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Penyajian Data</a:t>
              </a:r>
            </a:p>
          </p:txBody>
        </p:sp>
        <p:sp>
          <p:nvSpPr>
            <p:cNvPr id="286727" name="Text Box 7"/>
            <p:cNvSpPr txBox="1">
              <a:spLocks noChangeArrowheads="1"/>
            </p:cNvSpPr>
            <p:nvPr/>
          </p:nvSpPr>
          <p:spPr bwMode="auto">
            <a:xfrm>
              <a:off x="672" y="2544"/>
              <a:ext cx="1948" cy="226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Ukuran Penyebaran</a:t>
              </a:r>
            </a:p>
          </p:txBody>
        </p:sp>
        <p:sp>
          <p:nvSpPr>
            <p:cNvPr id="286728" name="Text Box 8"/>
            <p:cNvSpPr txBox="1">
              <a:spLocks noChangeArrowheads="1"/>
            </p:cNvSpPr>
            <p:nvPr/>
          </p:nvSpPr>
          <p:spPr bwMode="auto">
            <a:xfrm>
              <a:off x="672" y="2201"/>
              <a:ext cx="1948" cy="220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Ukuran Pemusatan</a:t>
              </a:r>
            </a:p>
          </p:txBody>
        </p:sp>
        <p:sp>
          <p:nvSpPr>
            <p:cNvPr id="286729" name="Text Box 9"/>
            <p:cNvSpPr txBox="1">
              <a:spLocks noChangeArrowheads="1"/>
            </p:cNvSpPr>
            <p:nvPr/>
          </p:nvSpPr>
          <p:spPr bwMode="auto">
            <a:xfrm>
              <a:off x="672" y="2904"/>
              <a:ext cx="1948" cy="264"/>
            </a:xfrm>
            <a:prstGeom prst="rect">
              <a:avLst/>
            </a:prstGeom>
            <a:solidFill>
              <a:srgbClr val="FFCC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>
                  <a:latin typeface="Arial" charset="0"/>
                </a:rPr>
                <a:t>Angka Indeks</a:t>
              </a:r>
            </a:p>
          </p:txBody>
        </p:sp>
        <p:sp>
          <p:nvSpPr>
            <p:cNvPr id="286730" name="Text Box 10"/>
            <p:cNvSpPr txBox="1">
              <a:spLocks noChangeArrowheads="1"/>
            </p:cNvSpPr>
            <p:nvPr/>
          </p:nvSpPr>
          <p:spPr bwMode="auto">
            <a:xfrm>
              <a:off x="672" y="3245"/>
              <a:ext cx="1948" cy="451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Deret Berkala dan</a:t>
              </a:r>
            </a:p>
            <a:p>
              <a:pPr algn="ctr"/>
              <a:r>
                <a:rPr lang="en-US" sz="2000" b="0">
                  <a:latin typeface="Arial" charset="0"/>
                </a:rPr>
                <a:t>Peramalan</a:t>
              </a:r>
            </a:p>
          </p:txBody>
        </p:sp>
        <p:sp>
          <p:nvSpPr>
            <p:cNvPr id="286731" name="Freeform 11"/>
            <p:cNvSpPr>
              <a:spLocks/>
            </p:cNvSpPr>
            <p:nvPr/>
          </p:nvSpPr>
          <p:spPr bwMode="auto">
            <a:xfrm>
              <a:off x="384" y="1296"/>
              <a:ext cx="342" cy="2160"/>
            </a:xfrm>
            <a:custGeom>
              <a:avLst/>
              <a:gdLst/>
              <a:ahLst/>
              <a:cxnLst>
                <a:cxn ang="0">
                  <a:pos x="720" y="0"/>
                </a:cxn>
                <a:cxn ang="0">
                  <a:pos x="0" y="0"/>
                </a:cxn>
                <a:cxn ang="0">
                  <a:pos x="0" y="7020"/>
                </a:cxn>
              </a:cxnLst>
              <a:rect l="0" t="0" r="r" b="b"/>
              <a:pathLst>
                <a:path w="720" h="7020">
                  <a:moveTo>
                    <a:pt x="720" y="0"/>
                  </a:moveTo>
                  <a:lnTo>
                    <a:pt x="0" y="0"/>
                  </a:lnTo>
                  <a:lnTo>
                    <a:pt x="0" y="7020"/>
                  </a:lnTo>
                </a:path>
              </a:pathLst>
            </a:cu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32" name="Line 12"/>
            <p:cNvSpPr>
              <a:spLocks noChangeShapeType="1"/>
            </p:cNvSpPr>
            <p:nvPr/>
          </p:nvSpPr>
          <p:spPr bwMode="auto">
            <a:xfrm>
              <a:off x="384" y="3024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33" name="Line 13"/>
            <p:cNvSpPr>
              <a:spLocks noChangeShapeType="1"/>
            </p:cNvSpPr>
            <p:nvPr/>
          </p:nvSpPr>
          <p:spPr bwMode="auto">
            <a:xfrm>
              <a:off x="384" y="1584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35" name="Line 15"/>
            <p:cNvSpPr>
              <a:spLocks noChangeShapeType="1"/>
            </p:cNvSpPr>
            <p:nvPr/>
          </p:nvSpPr>
          <p:spPr bwMode="auto">
            <a:xfrm>
              <a:off x="384" y="2367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37" name="Line 17"/>
            <p:cNvSpPr>
              <a:spLocks noChangeShapeType="1"/>
            </p:cNvSpPr>
            <p:nvPr/>
          </p:nvSpPr>
          <p:spPr bwMode="auto">
            <a:xfrm>
              <a:off x="2784" y="1632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39" name="Line 19"/>
            <p:cNvSpPr>
              <a:spLocks noChangeShapeType="1"/>
            </p:cNvSpPr>
            <p:nvPr/>
          </p:nvSpPr>
          <p:spPr bwMode="auto">
            <a:xfrm>
              <a:off x="2784" y="2112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40" name="Line 20"/>
            <p:cNvSpPr>
              <a:spLocks noChangeShapeType="1"/>
            </p:cNvSpPr>
            <p:nvPr/>
          </p:nvSpPr>
          <p:spPr bwMode="auto">
            <a:xfrm>
              <a:off x="2784" y="3024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42" name="Line 22"/>
            <p:cNvSpPr>
              <a:spLocks noChangeShapeType="1"/>
            </p:cNvSpPr>
            <p:nvPr/>
          </p:nvSpPr>
          <p:spPr bwMode="auto">
            <a:xfrm>
              <a:off x="2784" y="3456"/>
              <a:ext cx="365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43" name="Text Box 23"/>
            <p:cNvSpPr txBox="1">
              <a:spLocks noChangeArrowheads="1"/>
            </p:cNvSpPr>
            <p:nvPr/>
          </p:nvSpPr>
          <p:spPr bwMode="auto">
            <a:xfrm>
              <a:off x="3132" y="1584"/>
              <a:ext cx="2148" cy="336"/>
            </a:xfrm>
            <a:prstGeom prst="rect">
              <a:avLst/>
            </a:prstGeom>
            <a:solidFill>
              <a:srgbClr val="FFCC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Angka Indeks Relatif Sederhana</a:t>
              </a:r>
            </a:p>
          </p:txBody>
        </p:sp>
        <p:sp>
          <p:nvSpPr>
            <p:cNvPr id="286744" name="Text Box 24"/>
            <p:cNvSpPr txBox="1">
              <a:spLocks noChangeArrowheads="1"/>
            </p:cNvSpPr>
            <p:nvPr/>
          </p:nvSpPr>
          <p:spPr bwMode="auto">
            <a:xfrm>
              <a:off x="3132" y="1968"/>
              <a:ext cx="2148" cy="37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 Angka Indeks Agregrat Sederhana</a:t>
              </a:r>
            </a:p>
          </p:txBody>
        </p:sp>
        <p:sp>
          <p:nvSpPr>
            <p:cNvPr id="286745" name="Text Box 25"/>
            <p:cNvSpPr txBox="1">
              <a:spLocks noChangeArrowheads="1"/>
            </p:cNvSpPr>
            <p:nvPr/>
          </p:nvSpPr>
          <p:spPr bwMode="auto">
            <a:xfrm>
              <a:off x="3132" y="2400"/>
              <a:ext cx="2148" cy="336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Angka Indeks Agregrat Tertimbang</a:t>
              </a:r>
            </a:p>
          </p:txBody>
        </p:sp>
        <p:sp>
          <p:nvSpPr>
            <p:cNvPr id="286746" name="Text Box 26"/>
            <p:cNvSpPr txBox="1">
              <a:spLocks noChangeArrowheads="1"/>
            </p:cNvSpPr>
            <p:nvPr/>
          </p:nvSpPr>
          <p:spPr bwMode="auto">
            <a:xfrm>
              <a:off x="3132" y="2782"/>
              <a:ext cx="2148" cy="36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Macam-Macam Indeks </a:t>
              </a:r>
            </a:p>
            <a:p>
              <a:r>
                <a:rPr lang="en-US" sz="1600" b="0">
                  <a:latin typeface="Arial" charset="0"/>
                </a:rPr>
                <a:t>dan Masalah Penyusunan Indeks</a:t>
              </a:r>
            </a:p>
          </p:txBody>
        </p:sp>
        <p:sp>
          <p:nvSpPr>
            <p:cNvPr id="286747" name="Text Box 27"/>
            <p:cNvSpPr txBox="1">
              <a:spLocks noChangeArrowheads="1"/>
            </p:cNvSpPr>
            <p:nvPr/>
          </p:nvSpPr>
          <p:spPr bwMode="auto">
            <a:xfrm>
              <a:off x="3132" y="3220"/>
              <a:ext cx="2148" cy="428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Pengolahan Data Indeks  dengan MS Excel</a:t>
              </a:r>
            </a:p>
          </p:txBody>
        </p:sp>
        <p:sp>
          <p:nvSpPr>
            <p:cNvPr id="286748" name="Line 28"/>
            <p:cNvSpPr>
              <a:spLocks noChangeShapeType="1"/>
            </p:cNvSpPr>
            <p:nvPr/>
          </p:nvSpPr>
          <p:spPr bwMode="auto">
            <a:xfrm>
              <a:off x="384" y="3456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52" name="Line 32"/>
            <p:cNvSpPr>
              <a:spLocks noChangeShapeType="1"/>
            </p:cNvSpPr>
            <p:nvPr/>
          </p:nvSpPr>
          <p:spPr bwMode="auto">
            <a:xfrm>
              <a:off x="384" y="1968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286754" name="Line 34"/>
            <p:cNvSpPr>
              <a:spLocks noChangeShapeType="1"/>
            </p:cNvSpPr>
            <p:nvPr/>
          </p:nvSpPr>
          <p:spPr bwMode="auto">
            <a:xfrm>
              <a:off x="2784" y="1632"/>
              <a:ext cx="0" cy="182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  <p:sp>
          <p:nvSpPr>
            <p:cNvPr id="286755" name="Line 35"/>
            <p:cNvSpPr>
              <a:spLocks noChangeShapeType="1"/>
            </p:cNvSpPr>
            <p:nvPr/>
          </p:nvSpPr>
          <p:spPr bwMode="auto">
            <a:xfrm>
              <a:off x="2640" y="3024"/>
              <a:ext cx="14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511633-F291-43E7-B5CF-54F99D6DB947}" type="slidenum">
              <a:rPr lang="en-US"/>
              <a:pPr/>
              <a:t>20</a:t>
            </a:fld>
            <a:endParaRPr lang="en-US"/>
          </a:p>
        </p:txBody>
      </p:sp>
      <p:sp>
        <p:nvSpPr>
          <p:cNvPr id="301058" name="Text Box 2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TERTIMBANG</a:t>
            </a:r>
          </a:p>
        </p:txBody>
      </p:sp>
      <p:sp>
        <p:nvSpPr>
          <p:cNvPr id="301059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grpSp>
        <p:nvGrpSpPr>
          <p:cNvPr id="301061" name="Group 5"/>
          <p:cNvGrpSpPr>
            <a:grpSpLocks/>
          </p:cNvGrpSpPr>
          <p:nvPr/>
        </p:nvGrpSpPr>
        <p:grpSpPr bwMode="auto">
          <a:xfrm>
            <a:off x="838200" y="1600200"/>
            <a:ext cx="8077200" cy="4191000"/>
            <a:chOff x="-3" y="-3"/>
            <a:chExt cx="3137" cy="3865"/>
          </a:xfrm>
        </p:grpSpPr>
        <p:grpSp>
          <p:nvGrpSpPr>
            <p:cNvPr id="301062" name="Group 6"/>
            <p:cNvGrpSpPr>
              <a:grpSpLocks/>
            </p:cNvGrpSpPr>
            <p:nvPr/>
          </p:nvGrpSpPr>
          <p:grpSpPr bwMode="auto">
            <a:xfrm>
              <a:off x="0" y="0"/>
              <a:ext cx="3131" cy="3859"/>
              <a:chOff x="0" y="0"/>
              <a:chExt cx="3131" cy="3859"/>
            </a:xfrm>
          </p:grpSpPr>
          <p:grpSp>
            <p:nvGrpSpPr>
              <p:cNvPr id="301063" name="Group 7"/>
              <p:cNvGrpSpPr>
                <a:grpSpLocks/>
              </p:cNvGrpSpPr>
              <p:nvPr/>
            </p:nvGrpSpPr>
            <p:grpSpPr bwMode="auto">
              <a:xfrm>
                <a:off x="0" y="0"/>
                <a:ext cx="829" cy="384"/>
                <a:chOff x="0" y="0"/>
                <a:chExt cx="829" cy="384"/>
              </a:xfrm>
            </p:grpSpPr>
            <p:sp>
              <p:nvSpPr>
                <p:cNvPr id="301064" name="Rectangle 8"/>
                <p:cNvSpPr>
                  <a:spLocks noChangeArrowheads="1"/>
                </p:cNvSpPr>
                <p:nvPr/>
              </p:nvSpPr>
              <p:spPr bwMode="auto">
                <a:xfrm>
                  <a:off x="43" y="0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Jenis Barang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301065" name="Rectangle 9"/>
                <p:cNvSpPr>
                  <a:spLocks noChangeArrowheads="1"/>
                </p:cNvSpPr>
                <p:nvPr/>
              </p:nvSpPr>
              <p:spPr bwMode="auto">
                <a:xfrm>
                  <a:off x="0" y="0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66" name="Group 10"/>
              <p:cNvGrpSpPr>
                <a:grpSpLocks/>
              </p:cNvGrpSpPr>
              <p:nvPr/>
            </p:nvGrpSpPr>
            <p:grpSpPr bwMode="auto">
              <a:xfrm>
                <a:off x="829" y="0"/>
                <a:ext cx="446" cy="384"/>
                <a:chOff x="829" y="0"/>
                <a:chExt cx="446" cy="384"/>
              </a:xfrm>
            </p:grpSpPr>
            <p:sp>
              <p:nvSpPr>
                <p:cNvPr id="301067" name="Rectangle 11"/>
                <p:cNvSpPr>
                  <a:spLocks noChangeArrowheads="1"/>
                </p:cNvSpPr>
                <p:nvPr/>
              </p:nvSpPr>
              <p:spPr bwMode="auto">
                <a:xfrm>
                  <a:off x="872" y="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Ho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301068" name="Rectangle 12"/>
                <p:cNvSpPr>
                  <a:spLocks noChangeArrowheads="1"/>
                </p:cNvSpPr>
                <p:nvPr/>
              </p:nvSpPr>
              <p:spPr bwMode="auto">
                <a:xfrm>
                  <a:off x="829" y="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69" name="Group 13"/>
              <p:cNvGrpSpPr>
                <a:grpSpLocks/>
              </p:cNvGrpSpPr>
              <p:nvPr/>
            </p:nvGrpSpPr>
            <p:grpSpPr bwMode="auto">
              <a:xfrm>
                <a:off x="1275" y="0"/>
                <a:ext cx="446" cy="384"/>
                <a:chOff x="1275" y="0"/>
                <a:chExt cx="446" cy="384"/>
              </a:xfrm>
            </p:grpSpPr>
            <p:sp>
              <p:nvSpPr>
                <p:cNvPr id="301070" name="Rectangle 14"/>
                <p:cNvSpPr>
                  <a:spLocks noChangeArrowheads="1"/>
                </p:cNvSpPr>
                <p:nvPr/>
              </p:nvSpPr>
              <p:spPr bwMode="auto">
                <a:xfrm>
                  <a:off x="1318" y="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Ht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301071" name="Rectangle 15"/>
                <p:cNvSpPr>
                  <a:spLocks noChangeArrowheads="1"/>
                </p:cNvSpPr>
                <p:nvPr/>
              </p:nvSpPr>
              <p:spPr bwMode="auto">
                <a:xfrm>
                  <a:off x="1275" y="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72" name="Group 16"/>
              <p:cNvGrpSpPr>
                <a:grpSpLocks/>
              </p:cNvGrpSpPr>
              <p:nvPr/>
            </p:nvGrpSpPr>
            <p:grpSpPr bwMode="auto">
              <a:xfrm>
                <a:off x="1721" y="0"/>
                <a:ext cx="387" cy="384"/>
                <a:chOff x="1721" y="0"/>
                <a:chExt cx="387" cy="384"/>
              </a:xfrm>
            </p:grpSpPr>
            <p:sp>
              <p:nvSpPr>
                <p:cNvPr id="301073" name="Rectangle 17"/>
                <p:cNvSpPr>
                  <a:spLocks noChangeArrowheads="1"/>
                </p:cNvSpPr>
                <p:nvPr/>
              </p:nvSpPr>
              <p:spPr bwMode="auto">
                <a:xfrm>
                  <a:off x="1764" y="0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Kt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301074" name="Rectangle 18"/>
                <p:cNvSpPr>
                  <a:spLocks noChangeArrowheads="1"/>
                </p:cNvSpPr>
                <p:nvPr/>
              </p:nvSpPr>
              <p:spPr bwMode="auto">
                <a:xfrm>
                  <a:off x="1721" y="0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75" name="Group 19"/>
              <p:cNvGrpSpPr>
                <a:grpSpLocks/>
              </p:cNvGrpSpPr>
              <p:nvPr/>
            </p:nvGrpSpPr>
            <p:grpSpPr bwMode="auto">
              <a:xfrm>
                <a:off x="2108" y="0"/>
                <a:ext cx="446" cy="384"/>
                <a:chOff x="2108" y="0"/>
                <a:chExt cx="446" cy="384"/>
              </a:xfrm>
            </p:grpSpPr>
            <p:sp>
              <p:nvSpPr>
                <p:cNvPr id="301076" name="Rectangle 20"/>
                <p:cNvSpPr>
                  <a:spLocks noChangeArrowheads="1"/>
                </p:cNvSpPr>
                <p:nvPr/>
              </p:nvSpPr>
              <p:spPr bwMode="auto">
                <a:xfrm>
                  <a:off x="2151" y="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HoKt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301077" name="Rectangle 21"/>
                <p:cNvSpPr>
                  <a:spLocks noChangeArrowheads="1"/>
                </p:cNvSpPr>
                <p:nvPr/>
              </p:nvSpPr>
              <p:spPr bwMode="auto">
                <a:xfrm>
                  <a:off x="2108" y="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78" name="Group 22"/>
              <p:cNvGrpSpPr>
                <a:grpSpLocks/>
              </p:cNvGrpSpPr>
              <p:nvPr/>
            </p:nvGrpSpPr>
            <p:grpSpPr bwMode="auto">
              <a:xfrm>
                <a:off x="2554" y="0"/>
                <a:ext cx="577" cy="384"/>
                <a:chOff x="2554" y="0"/>
                <a:chExt cx="577" cy="384"/>
              </a:xfrm>
            </p:grpSpPr>
            <p:sp>
              <p:nvSpPr>
                <p:cNvPr id="301079" name="Rectangle 23"/>
                <p:cNvSpPr>
                  <a:spLocks noChangeArrowheads="1"/>
                </p:cNvSpPr>
                <p:nvPr/>
              </p:nvSpPr>
              <p:spPr bwMode="auto">
                <a:xfrm>
                  <a:off x="2597" y="0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HtKt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301080" name="Rectangle 24"/>
                <p:cNvSpPr>
                  <a:spLocks noChangeArrowheads="1"/>
                </p:cNvSpPr>
                <p:nvPr/>
              </p:nvSpPr>
              <p:spPr bwMode="auto">
                <a:xfrm>
                  <a:off x="2554" y="0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81" name="Group 25"/>
              <p:cNvGrpSpPr>
                <a:grpSpLocks/>
              </p:cNvGrpSpPr>
              <p:nvPr/>
            </p:nvGrpSpPr>
            <p:grpSpPr bwMode="auto">
              <a:xfrm>
                <a:off x="0" y="384"/>
                <a:ext cx="829" cy="384"/>
                <a:chOff x="0" y="384"/>
                <a:chExt cx="829" cy="384"/>
              </a:xfrm>
            </p:grpSpPr>
            <p:sp>
              <p:nvSpPr>
                <p:cNvPr id="301082" name="Rectangle 26"/>
                <p:cNvSpPr>
                  <a:spLocks noChangeArrowheads="1"/>
                </p:cNvSpPr>
                <p:nvPr/>
              </p:nvSpPr>
              <p:spPr bwMode="auto">
                <a:xfrm>
                  <a:off x="43" y="384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Beras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301083" name="Rectangle 27"/>
                <p:cNvSpPr>
                  <a:spLocks noChangeArrowheads="1"/>
                </p:cNvSpPr>
                <p:nvPr/>
              </p:nvSpPr>
              <p:spPr bwMode="auto">
                <a:xfrm>
                  <a:off x="0" y="384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84" name="Group 28"/>
              <p:cNvGrpSpPr>
                <a:grpSpLocks/>
              </p:cNvGrpSpPr>
              <p:nvPr/>
            </p:nvGrpSpPr>
            <p:grpSpPr bwMode="auto">
              <a:xfrm>
                <a:off x="829" y="384"/>
                <a:ext cx="446" cy="384"/>
                <a:chOff x="829" y="384"/>
                <a:chExt cx="446" cy="384"/>
              </a:xfrm>
            </p:grpSpPr>
            <p:sp>
              <p:nvSpPr>
                <p:cNvPr id="301085" name="Rectangle 29"/>
                <p:cNvSpPr>
                  <a:spLocks noChangeArrowheads="1"/>
                </p:cNvSpPr>
                <p:nvPr/>
              </p:nvSpPr>
              <p:spPr bwMode="auto">
                <a:xfrm>
                  <a:off x="872" y="38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1112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086" name="Rectangle 30"/>
                <p:cNvSpPr>
                  <a:spLocks noChangeArrowheads="1"/>
                </p:cNvSpPr>
                <p:nvPr/>
              </p:nvSpPr>
              <p:spPr bwMode="auto">
                <a:xfrm>
                  <a:off x="829" y="38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87" name="Group 31"/>
              <p:cNvGrpSpPr>
                <a:grpSpLocks/>
              </p:cNvGrpSpPr>
              <p:nvPr/>
            </p:nvGrpSpPr>
            <p:grpSpPr bwMode="auto">
              <a:xfrm>
                <a:off x="1275" y="384"/>
                <a:ext cx="446" cy="384"/>
                <a:chOff x="1275" y="384"/>
                <a:chExt cx="446" cy="384"/>
              </a:xfrm>
            </p:grpSpPr>
            <p:sp>
              <p:nvSpPr>
                <p:cNvPr id="301088" name="Rectangle 32"/>
                <p:cNvSpPr>
                  <a:spLocks noChangeArrowheads="1"/>
                </p:cNvSpPr>
                <p:nvPr/>
              </p:nvSpPr>
              <p:spPr bwMode="auto">
                <a:xfrm>
                  <a:off x="1318" y="38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2777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089" name="Rectangle 33"/>
                <p:cNvSpPr>
                  <a:spLocks noChangeArrowheads="1"/>
                </p:cNvSpPr>
                <p:nvPr/>
              </p:nvSpPr>
              <p:spPr bwMode="auto">
                <a:xfrm>
                  <a:off x="1275" y="38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90" name="Group 34"/>
              <p:cNvGrpSpPr>
                <a:grpSpLocks/>
              </p:cNvGrpSpPr>
              <p:nvPr/>
            </p:nvGrpSpPr>
            <p:grpSpPr bwMode="auto">
              <a:xfrm>
                <a:off x="1721" y="384"/>
                <a:ext cx="387" cy="384"/>
                <a:chOff x="1721" y="384"/>
                <a:chExt cx="387" cy="384"/>
              </a:xfrm>
            </p:grpSpPr>
            <p:sp>
              <p:nvSpPr>
                <p:cNvPr id="301091" name="Rectangle 35"/>
                <p:cNvSpPr>
                  <a:spLocks noChangeArrowheads="1"/>
                </p:cNvSpPr>
                <p:nvPr/>
              </p:nvSpPr>
              <p:spPr bwMode="auto">
                <a:xfrm>
                  <a:off x="1764" y="384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46,6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092" name="Rectangle 36"/>
                <p:cNvSpPr>
                  <a:spLocks noChangeArrowheads="1"/>
                </p:cNvSpPr>
                <p:nvPr/>
              </p:nvSpPr>
              <p:spPr bwMode="auto">
                <a:xfrm>
                  <a:off x="1721" y="384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93" name="Group 37"/>
              <p:cNvGrpSpPr>
                <a:grpSpLocks/>
              </p:cNvGrpSpPr>
              <p:nvPr/>
            </p:nvGrpSpPr>
            <p:grpSpPr bwMode="auto">
              <a:xfrm>
                <a:off x="2108" y="384"/>
                <a:ext cx="446" cy="384"/>
                <a:chOff x="2108" y="384"/>
                <a:chExt cx="446" cy="384"/>
              </a:xfrm>
            </p:grpSpPr>
            <p:sp>
              <p:nvSpPr>
                <p:cNvPr id="301094" name="Rectangle 38"/>
                <p:cNvSpPr>
                  <a:spLocks noChangeArrowheads="1"/>
                </p:cNvSpPr>
                <p:nvPr/>
              </p:nvSpPr>
              <p:spPr bwMode="auto">
                <a:xfrm>
                  <a:off x="2151" y="38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endParaRPr lang="en-US" sz="1400" b="0">
                    <a:cs typeface="Arial" charset="0"/>
                  </a:endParaRPr>
                </a:p>
                <a:p>
                  <a:pPr algn="r"/>
                  <a:r>
                    <a:rPr lang="en-US" sz="1400" b="0">
                      <a:cs typeface="Arial" charset="0"/>
                    </a:rPr>
                    <a:t>51.819</a:t>
                  </a:r>
                  <a:endParaRPr lang="en-US" sz="1400" b="0"/>
                </a:p>
              </p:txBody>
            </p:sp>
            <p:sp>
              <p:nvSpPr>
                <p:cNvPr id="301095" name="Rectangle 39"/>
                <p:cNvSpPr>
                  <a:spLocks noChangeArrowheads="1"/>
                </p:cNvSpPr>
                <p:nvPr/>
              </p:nvSpPr>
              <p:spPr bwMode="auto">
                <a:xfrm>
                  <a:off x="2108" y="38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96" name="Group 40"/>
              <p:cNvGrpSpPr>
                <a:grpSpLocks/>
              </p:cNvGrpSpPr>
              <p:nvPr/>
            </p:nvGrpSpPr>
            <p:grpSpPr bwMode="auto">
              <a:xfrm>
                <a:off x="2554" y="384"/>
                <a:ext cx="577" cy="384"/>
                <a:chOff x="2554" y="384"/>
                <a:chExt cx="577" cy="384"/>
              </a:xfrm>
            </p:grpSpPr>
            <p:sp>
              <p:nvSpPr>
                <p:cNvPr id="301097" name="Rectangle 41"/>
                <p:cNvSpPr>
                  <a:spLocks noChangeArrowheads="1"/>
                </p:cNvSpPr>
                <p:nvPr/>
              </p:nvSpPr>
              <p:spPr bwMode="auto">
                <a:xfrm>
                  <a:off x="2597" y="384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129.408</a:t>
                  </a:r>
                  <a:endParaRPr lang="en-US" sz="1400" b="0"/>
                </a:p>
              </p:txBody>
            </p:sp>
            <p:sp>
              <p:nvSpPr>
                <p:cNvPr id="301098" name="Rectangle 42"/>
                <p:cNvSpPr>
                  <a:spLocks noChangeArrowheads="1"/>
                </p:cNvSpPr>
                <p:nvPr/>
              </p:nvSpPr>
              <p:spPr bwMode="auto">
                <a:xfrm>
                  <a:off x="2554" y="384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099" name="Group 43"/>
              <p:cNvGrpSpPr>
                <a:grpSpLocks/>
              </p:cNvGrpSpPr>
              <p:nvPr/>
            </p:nvGrpSpPr>
            <p:grpSpPr bwMode="auto">
              <a:xfrm>
                <a:off x="0" y="768"/>
                <a:ext cx="829" cy="384"/>
                <a:chOff x="0" y="768"/>
                <a:chExt cx="829" cy="384"/>
              </a:xfrm>
            </p:grpSpPr>
            <p:sp>
              <p:nvSpPr>
                <p:cNvPr id="301100" name="Rectangle 44"/>
                <p:cNvSpPr>
                  <a:spLocks noChangeArrowheads="1"/>
                </p:cNvSpPr>
                <p:nvPr/>
              </p:nvSpPr>
              <p:spPr bwMode="auto">
                <a:xfrm>
                  <a:off x="43" y="768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Jagung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301101" name="Rectangle 45"/>
                <p:cNvSpPr>
                  <a:spLocks noChangeArrowheads="1"/>
                </p:cNvSpPr>
                <p:nvPr/>
              </p:nvSpPr>
              <p:spPr bwMode="auto">
                <a:xfrm>
                  <a:off x="0" y="768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02" name="Group 46"/>
              <p:cNvGrpSpPr>
                <a:grpSpLocks/>
              </p:cNvGrpSpPr>
              <p:nvPr/>
            </p:nvGrpSpPr>
            <p:grpSpPr bwMode="auto">
              <a:xfrm>
                <a:off x="829" y="768"/>
                <a:ext cx="446" cy="384"/>
                <a:chOff x="829" y="768"/>
                <a:chExt cx="446" cy="384"/>
              </a:xfrm>
            </p:grpSpPr>
            <p:sp>
              <p:nvSpPr>
                <p:cNvPr id="301103" name="Rectangle 47"/>
                <p:cNvSpPr>
                  <a:spLocks noChangeArrowheads="1"/>
                </p:cNvSpPr>
                <p:nvPr/>
              </p:nvSpPr>
              <p:spPr bwMode="auto">
                <a:xfrm>
                  <a:off x="872" y="76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662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04" name="Rectangle 48"/>
                <p:cNvSpPr>
                  <a:spLocks noChangeArrowheads="1"/>
                </p:cNvSpPr>
                <p:nvPr/>
              </p:nvSpPr>
              <p:spPr bwMode="auto">
                <a:xfrm>
                  <a:off x="829" y="76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05" name="Group 49"/>
              <p:cNvGrpSpPr>
                <a:grpSpLocks/>
              </p:cNvGrpSpPr>
              <p:nvPr/>
            </p:nvGrpSpPr>
            <p:grpSpPr bwMode="auto">
              <a:xfrm>
                <a:off x="1275" y="768"/>
                <a:ext cx="446" cy="384"/>
                <a:chOff x="1275" y="768"/>
                <a:chExt cx="446" cy="384"/>
              </a:xfrm>
            </p:grpSpPr>
            <p:sp>
              <p:nvSpPr>
                <p:cNvPr id="301106" name="Rectangle 50"/>
                <p:cNvSpPr>
                  <a:spLocks noChangeArrowheads="1"/>
                </p:cNvSpPr>
                <p:nvPr/>
              </p:nvSpPr>
              <p:spPr bwMode="auto">
                <a:xfrm>
                  <a:off x="1318" y="76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1650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07" name="Rectangle 51"/>
                <p:cNvSpPr>
                  <a:spLocks noChangeArrowheads="1"/>
                </p:cNvSpPr>
                <p:nvPr/>
              </p:nvSpPr>
              <p:spPr bwMode="auto">
                <a:xfrm>
                  <a:off x="1275" y="76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08" name="Group 52"/>
              <p:cNvGrpSpPr>
                <a:grpSpLocks/>
              </p:cNvGrpSpPr>
              <p:nvPr/>
            </p:nvGrpSpPr>
            <p:grpSpPr bwMode="auto">
              <a:xfrm>
                <a:off x="1721" y="768"/>
                <a:ext cx="387" cy="384"/>
                <a:chOff x="1721" y="768"/>
                <a:chExt cx="387" cy="384"/>
              </a:xfrm>
            </p:grpSpPr>
            <p:sp>
              <p:nvSpPr>
                <p:cNvPr id="301109" name="Rectangle 53"/>
                <p:cNvSpPr>
                  <a:spLocks noChangeArrowheads="1"/>
                </p:cNvSpPr>
                <p:nvPr/>
              </p:nvSpPr>
              <p:spPr bwMode="auto">
                <a:xfrm>
                  <a:off x="1764" y="768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6,8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10" name="Rectangle 54"/>
                <p:cNvSpPr>
                  <a:spLocks noChangeArrowheads="1"/>
                </p:cNvSpPr>
                <p:nvPr/>
              </p:nvSpPr>
              <p:spPr bwMode="auto">
                <a:xfrm>
                  <a:off x="1721" y="768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11" name="Group 55"/>
              <p:cNvGrpSpPr>
                <a:grpSpLocks/>
              </p:cNvGrpSpPr>
              <p:nvPr/>
            </p:nvGrpSpPr>
            <p:grpSpPr bwMode="auto">
              <a:xfrm>
                <a:off x="2108" y="768"/>
                <a:ext cx="446" cy="384"/>
                <a:chOff x="2108" y="768"/>
                <a:chExt cx="446" cy="384"/>
              </a:xfrm>
            </p:grpSpPr>
            <p:sp>
              <p:nvSpPr>
                <p:cNvPr id="301112" name="Rectangle 56"/>
                <p:cNvSpPr>
                  <a:spLocks noChangeArrowheads="1"/>
                </p:cNvSpPr>
                <p:nvPr/>
              </p:nvSpPr>
              <p:spPr bwMode="auto">
                <a:xfrm>
                  <a:off x="2151" y="76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4.502</a:t>
                  </a:r>
                  <a:endParaRPr lang="en-US" sz="1400" b="0"/>
                </a:p>
              </p:txBody>
            </p:sp>
            <p:sp>
              <p:nvSpPr>
                <p:cNvPr id="301113" name="Rectangle 57"/>
                <p:cNvSpPr>
                  <a:spLocks noChangeArrowheads="1"/>
                </p:cNvSpPr>
                <p:nvPr/>
              </p:nvSpPr>
              <p:spPr bwMode="auto">
                <a:xfrm>
                  <a:off x="2108" y="76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14" name="Group 58"/>
              <p:cNvGrpSpPr>
                <a:grpSpLocks/>
              </p:cNvGrpSpPr>
              <p:nvPr/>
            </p:nvGrpSpPr>
            <p:grpSpPr bwMode="auto">
              <a:xfrm>
                <a:off x="2554" y="768"/>
                <a:ext cx="577" cy="384"/>
                <a:chOff x="2554" y="768"/>
                <a:chExt cx="577" cy="384"/>
              </a:xfrm>
            </p:grpSpPr>
            <p:sp>
              <p:nvSpPr>
                <p:cNvPr id="301115" name="Rectangle 59"/>
                <p:cNvSpPr>
                  <a:spLocks noChangeArrowheads="1"/>
                </p:cNvSpPr>
                <p:nvPr/>
              </p:nvSpPr>
              <p:spPr bwMode="auto">
                <a:xfrm>
                  <a:off x="2597" y="768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11.220</a:t>
                  </a:r>
                  <a:endParaRPr lang="en-US" sz="1400" b="0"/>
                </a:p>
              </p:txBody>
            </p:sp>
            <p:sp>
              <p:nvSpPr>
                <p:cNvPr id="301116" name="Rectangle 60"/>
                <p:cNvSpPr>
                  <a:spLocks noChangeArrowheads="1"/>
                </p:cNvSpPr>
                <p:nvPr/>
              </p:nvSpPr>
              <p:spPr bwMode="auto">
                <a:xfrm>
                  <a:off x="2554" y="768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17" name="Group 61"/>
              <p:cNvGrpSpPr>
                <a:grpSpLocks/>
              </p:cNvGrpSpPr>
              <p:nvPr/>
            </p:nvGrpSpPr>
            <p:grpSpPr bwMode="auto">
              <a:xfrm>
                <a:off x="0" y="1152"/>
                <a:ext cx="829" cy="384"/>
                <a:chOff x="0" y="1152"/>
                <a:chExt cx="829" cy="384"/>
              </a:xfrm>
            </p:grpSpPr>
            <p:sp>
              <p:nvSpPr>
                <p:cNvPr id="301118" name="Rectangle 62"/>
                <p:cNvSpPr>
                  <a:spLocks noChangeArrowheads="1"/>
                </p:cNvSpPr>
                <p:nvPr/>
              </p:nvSpPr>
              <p:spPr bwMode="auto">
                <a:xfrm>
                  <a:off x="43" y="1152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Kedelai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301119" name="Rectangle 63"/>
                <p:cNvSpPr>
                  <a:spLocks noChangeArrowheads="1"/>
                </p:cNvSpPr>
                <p:nvPr/>
              </p:nvSpPr>
              <p:spPr bwMode="auto">
                <a:xfrm>
                  <a:off x="0" y="1152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20" name="Group 64"/>
              <p:cNvGrpSpPr>
                <a:grpSpLocks/>
              </p:cNvGrpSpPr>
              <p:nvPr/>
            </p:nvGrpSpPr>
            <p:grpSpPr bwMode="auto">
              <a:xfrm>
                <a:off x="829" y="1152"/>
                <a:ext cx="446" cy="384"/>
                <a:chOff x="829" y="1152"/>
                <a:chExt cx="446" cy="384"/>
              </a:xfrm>
            </p:grpSpPr>
            <p:sp>
              <p:nvSpPr>
                <p:cNvPr id="301121" name="Rectangle 65"/>
                <p:cNvSpPr>
                  <a:spLocks noChangeArrowheads="1"/>
                </p:cNvSpPr>
                <p:nvPr/>
              </p:nvSpPr>
              <p:spPr bwMode="auto">
                <a:xfrm>
                  <a:off x="872" y="115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1257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22" name="Rectangle 66"/>
                <p:cNvSpPr>
                  <a:spLocks noChangeArrowheads="1"/>
                </p:cNvSpPr>
                <p:nvPr/>
              </p:nvSpPr>
              <p:spPr bwMode="auto">
                <a:xfrm>
                  <a:off x="829" y="115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23" name="Group 67"/>
              <p:cNvGrpSpPr>
                <a:grpSpLocks/>
              </p:cNvGrpSpPr>
              <p:nvPr/>
            </p:nvGrpSpPr>
            <p:grpSpPr bwMode="auto">
              <a:xfrm>
                <a:off x="1275" y="1152"/>
                <a:ext cx="446" cy="384"/>
                <a:chOff x="1275" y="1152"/>
                <a:chExt cx="446" cy="384"/>
              </a:xfrm>
            </p:grpSpPr>
            <p:sp>
              <p:nvSpPr>
                <p:cNvPr id="301124" name="Rectangle 68"/>
                <p:cNvSpPr>
                  <a:spLocks noChangeArrowheads="1"/>
                </p:cNvSpPr>
                <p:nvPr/>
              </p:nvSpPr>
              <p:spPr bwMode="auto">
                <a:xfrm>
                  <a:off x="1318" y="115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1840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25" name="Rectangle 69"/>
                <p:cNvSpPr>
                  <a:spLocks noChangeArrowheads="1"/>
                </p:cNvSpPr>
                <p:nvPr/>
              </p:nvSpPr>
              <p:spPr bwMode="auto">
                <a:xfrm>
                  <a:off x="1275" y="115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26" name="Group 70"/>
              <p:cNvGrpSpPr>
                <a:grpSpLocks/>
              </p:cNvGrpSpPr>
              <p:nvPr/>
            </p:nvGrpSpPr>
            <p:grpSpPr bwMode="auto">
              <a:xfrm>
                <a:off x="1721" y="1152"/>
                <a:ext cx="387" cy="384"/>
                <a:chOff x="1721" y="1152"/>
                <a:chExt cx="387" cy="384"/>
              </a:xfrm>
            </p:grpSpPr>
            <p:sp>
              <p:nvSpPr>
                <p:cNvPr id="301127" name="Rectangle 71"/>
                <p:cNvSpPr>
                  <a:spLocks noChangeArrowheads="1"/>
                </p:cNvSpPr>
                <p:nvPr/>
              </p:nvSpPr>
              <p:spPr bwMode="auto">
                <a:xfrm>
                  <a:off x="1764" y="1152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1,6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28" name="Rectangle 72"/>
                <p:cNvSpPr>
                  <a:spLocks noChangeArrowheads="1"/>
                </p:cNvSpPr>
                <p:nvPr/>
              </p:nvSpPr>
              <p:spPr bwMode="auto">
                <a:xfrm>
                  <a:off x="1721" y="1152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29" name="Group 73"/>
              <p:cNvGrpSpPr>
                <a:grpSpLocks/>
              </p:cNvGrpSpPr>
              <p:nvPr/>
            </p:nvGrpSpPr>
            <p:grpSpPr bwMode="auto">
              <a:xfrm>
                <a:off x="2108" y="1152"/>
                <a:ext cx="446" cy="384"/>
                <a:chOff x="2108" y="1152"/>
                <a:chExt cx="446" cy="384"/>
              </a:xfrm>
            </p:grpSpPr>
            <p:sp>
              <p:nvSpPr>
                <p:cNvPr id="301130" name="Rectangle 74"/>
                <p:cNvSpPr>
                  <a:spLocks noChangeArrowheads="1"/>
                </p:cNvSpPr>
                <p:nvPr/>
              </p:nvSpPr>
              <p:spPr bwMode="auto">
                <a:xfrm>
                  <a:off x="2151" y="115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2.011</a:t>
                  </a:r>
                  <a:endParaRPr lang="en-US" sz="1400" b="0"/>
                </a:p>
              </p:txBody>
            </p:sp>
            <p:sp>
              <p:nvSpPr>
                <p:cNvPr id="301131" name="Rectangle 75"/>
                <p:cNvSpPr>
                  <a:spLocks noChangeArrowheads="1"/>
                </p:cNvSpPr>
                <p:nvPr/>
              </p:nvSpPr>
              <p:spPr bwMode="auto">
                <a:xfrm>
                  <a:off x="2108" y="115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32" name="Group 76"/>
              <p:cNvGrpSpPr>
                <a:grpSpLocks/>
              </p:cNvGrpSpPr>
              <p:nvPr/>
            </p:nvGrpSpPr>
            <p:grpSpPr bwMode="auto">
              <a:xfrm>
                <a:off x="2554" y="1152"/>
                <a:ext cx="577" cy="384"/>
                <a:chOff x="2554" y="1152"/>
                <a:chExt cx="577" cy="384"/>
              </a:xfrm>
            </p:grpSpPr>
            <p:sp>
              <p:nvSpPr>
                <p:cNvPr id="301133" name="Rectangle 77"/>
                <p:cNvSpPr>
                  <a:spLocks noChangeArrowheads="1"/>
                </p:cNvSpPr>
                <p:nvPr/>
              </p:nvSpPr>
              <p:spPr bwMode="auto">
                <a:xfrm>
                  <a:off x="2597" y="1152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2.944</a:t>
                  </a:r>
                  <a:endParaRPr lang="en-US" sz="1400" b="0"/>
                </a:p>
              </p:txBody>
            </p:sp>
            <p:sp>
              <p:nvSpPr>
                <p:cNvPr id="301134" name="Rectangle 78"/>
                <p:cNvSpPr>
                  <a:spLocks noChangeArrowheads="1"/>
                </p:cNvSpPr>
                <p:nvPr/>
              </p:nvSpPr>
              <p:spPr bwMode="auto">
                <a:xfrm>
                  <a:off x="2554" y="1152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35" name="Group 79"/>
              <p:cNvGrpSpPr>
                <a:grpSpLocks/>
              </p:cNvGrpSpPr>
              <p:nvPr/>
            </p:nvGrpSpPr>
            <p:grpSpPr bwMode="auto">
              <a:xfrm>
                <a:off x="0" y="1536"/>
                <a:ext cx="829" cy="384"/>
                <a:chOff x="0" y="1536"/>
                <a:chExt cx="829" cy="384"/>
              </a:xfrm>
            </p:grpSpPr>
            <p:sp>
              <p:nvSpPr>
                <p:cNvPr id="301136" name="Rectangle 80"/>
                <p:cNvSpPr>
                  <a:spLocks noChangeArrowheads="1"/>
                </p:cNvSpPr>
                <p:nvPr/>
              </p:nvSpPr>
              <p:spPr bwMode="auto">
                <a:xfrm>
                  <a:off x="43" y="1536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Kacang Hijau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301137" name="Rectangle 81"/>
                <p:cNvSpPr>
                  <a:spLocks noChangeArrowheads="1"/>
                </p:cNvSpPr>
                <p:nvPr/>
              </p:nvSpPr>
              <p:spPr bwMode="auto">
                <a:xfrm>
                  <a:off x="0" y="1536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38" name="Group 82"/>
              <p:cNvGrpSpPr>
                <a:grpSpLocks/>
              </p:cNvGrpSpPr>
              <p:nvPr/>
            </p:nvGrpSpPr>
            <p:grpSpPr bwMode="auto">
              <a:xfrm>
                <a:off x="829" y="1536"/>
                <a:ext cx="446" cy="384"/>
                <a:chOff x="829" y="1536"/>
                <a:chExt cx="446" cy="384"/>
              </a:xfrm>
            </p:grpSpPr>
            <p:sp>
              <p:nvSpPr>
                <p:cNvPr id="301139" name="Rectangle 83"/>
                <p:cNvSpPr>
                  <a:spLocks noChangeArrowheads="1"/>
                </p:cNvSpPr>
                <p:nvPr/>
              </p:nvSpPr>
              <p:spPr bwMode="auto">
                <a:xfrm>
                  <a:off x="872" y="1536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1928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40" name="Rectangle 84"/>
                <p:cNvSpPr>
                  <a:spLocks noChangeArrowheads="1"/>
                </p:cNvSpPr>
                <p:nvPr/>
              </p:nvSpPr>
              <p:spPr bwMode="auto">
                <a:xfrm>
                  <a:off x="829" y="1536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41" name="Group 85"/>
              <p:cNvGrpSpPr>
                <a:grpSpLocks/>
              </p:cNvGrpSpPr>
              <p:nvPr/>
            </p:nvGrpSpPr>
            <p:grpSpPr bwMode="auto">
              <a:xfrm>
                <a:off x="1275" y="1536"/>
                <a:ext cx="446" cy="384"/>
                <a:chOff x="1275" y="1536"/>
                <a:chExt cx="446" cy="384"/>
              </a:xfrm>
            </p:grpSpPr>
            <p:sp>
              <p:nvSpPr>
                <p:cNvPr id="301142" name="Rectangle 86"/>
                <p:cNvSpPr>
                  <a:spLocks noChangeArrowheads="1"/>
                </p:cNvSpPr>
                <p:nvPr/>
              </p:nvSpPr>
              <p:spPr bwMode="auto">
                <a:xfrm>
                  <a:off x="1318" y="1536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3990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43" name="Rectangle 87"/>
                <p:cNvSpPr>
                  <a:spLocks noChangeArrowheads="1"/>
                </p:cNvSpPr>
                <p:nvPr/>
              </p:nvSpPr>
              <p:spPr bwMode="auto">
                <a:xfrm>
                  <a:off x="1275" y="1536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44" name="Group 88"/>
              <p:cNvGrpSpPr>
                <a:grpSpLocks/>
              </p:cNvGrpSpPr>
              <p:nvPr/>
            </p:nvGrpSpPr>
            <p:grpSpPr bwMode="auto">
              <a:xfrm>
                <a:off x="1721" y="1536"/>
                <a:ext cx="387" cy="384"/>
                <a:chOff x="1721" y="1536"/>
                <a:chExt cx="387" cy="384"/>
              </a:xfrm>
            </p:grpSpPr>
            <p:sp>
              <p:nvSpPr>
                <p:cNvPr id="301145" name="Rectangle 89"/>
                <p:cNvSpPr>
                  <a:spLocks noChangeArrowheads="1"/>
                </p:cNvSpPr>
                <p:nvPr/>
              </p:nvSpPr>
              <p:spPr bwMode="auto">
                <a:xfrm>
                  <a:off x="1764" y="1536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0,3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46" name="Rectangle 90"/>
                <p:cNvSpPr>
                  <a:spLocks noChangeArrowheads="1"/>
                </p:cNvSpPr>
                <p:nvPr/>
              </p:nvSpPr>
              <p:spPr bwMode="auto">
                <a:xfrm>
                  <a:off x="1721" y="1536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47" name="Group 91"/>
              <p:cNvGrpSpPr>
                <a:grpSpLocks/>
              </p:cNvGrpSpPr>
              <p:nvPr/>
            </p:nvGrpSpPr>
            <p:grpSpPr bwMode="auto">
              <a:xfrm>
                <a:off x="2108" y="1536"/>
                <a:ext cx="446" cy="384"/>
                <a:chOff x="2108" y="1536"/>
                <a:chExt cx="446" cy="384"/>
              </a:xfrm>
            </p:grpSpPr>
            <p:sp>
              <p:nvSpPr>
                <p:cNvPr id="301148" name="Rectangle 92"/>
                <p:cNvSpPr>
                  <a:spLocks noChangeArrowheads="1"/>
                </p:cNvSpPr>
                <p:nvPr/>
              </p:nvSpPr>
              <p:spPr bwMode="auto">
                <a:xfrm>
                  <a:off x="2151" y="1536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578</a:t>
                  </a:r>
                  <a:endParaRPr lang="en-US" sz="1400" b="0"/>
                </a:p>
              </p:txBody>
            </p:sp>
            <p:sp>
              <p:nvSpPr>
                <p:cNvPr id="301149" name="Rectangle 93"/>
                <p:cNvSpPr>
                  <a:spLocks noChangeArrowheads="1"/>
                </p:cNvSpPr>
                <p:nvPr/>
              </p:nvSpPr>
              <p:spPr bwMode="auto">
                <a:xfrm>
                  <a:off x="2108" y="1536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50" name="Group 94"/>
              <p:cNvGrpSpPr>
                <a:grpSpLocks/>
              </p:cNvGrpSpPr>
              <p:nvPr/>
            </p:nvGrpSpPr>
            <p:grpSpPr bwMode="auto">
              <a:xfrm>
                <a:off x="2554" y="1536"/>
                <a:ext cx="577" cy="384"/>
                <a:chOff x="2554" y="1536"/>
                <a:chExt cx="577" cy="384"/>
              </a:xfrm>
            </p:grpSpPr>
            <p:sp>
              <p:nvSpPr>
                <p:cNvPr id="301151" name="Rectangle 95"/>
                <p:cNvSpPr>
                  <a:spLocks noChangeArrowheads="1"/>
                </p:cNvSpPr>
                <p:nvPr/>
              </p:nvSpPr>
              <p:spPr bwMode="auto">
                <a:xfrm>
                  <a:off x="2597" y="1536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1.197</a:t>
                  </a:r>
                  <a:endParaRPr lang="en-US" sz="1400" b="0"/>
                </a:p>
              </p:txBody>
            </p:sp>
            <p:sp>
              <p:nvSpPr>
                <p:cNvPr id="301152" name="Rectangle 96"/>
                <p:cNvSpPr>
                  <a:spLocks noChangeArrowheads="1"/>
                </p:cNvSpPr>
                <p:nvPr/>
              </p:nvSpPr>
              <p:spPr bwMode="auto">
                <a:xfrm>
                  <a:off x="2554" y="1536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53" name="Group 97"/>
              <p:cNvGrpSpPr>
                <a:grpSpLocks/>
              </p:cNvGrpSpPr>
              <p:nvPr/>
            </p:nvGrpSpPr>
            <p:grpSpPr bwMode="auto">
              <a:xfrm>
                <a:off x="0" y="1920"/>
                <a:ext cx="829" cy="384"/>
                <a:chOff x="0" y="1920"/>
                <a:chExt cx="829" cy="384"/>
              </a:xfrm>
            </p:grpSpPr>
            <p:sp>
              <p:nvSpPr>
                <p:cNvPr id="301154" name="Rectangle 98"/>
                <p:cNvSpPr>
                  <a:spLocks noChangeArrowheads="1"/>
                </p:cNvSpPr>
                <p:nvPr/>
              </p:nvSpPr>
              <p:spPr bwMode="auto">
                <a:xfrm>
                  <a:off x="43" y="1920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Kacang Tanah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301155" name="Rectangle 99"/>
                <p:cNvSpPr>
                  <a:spLocks noChangeArrowheads="1"/>
                </p:cNvSpPr>
                <p:nvPr/>
              </p:nvSpPr>
              <p:spPr bwMode="auto">
                <a:xfrm>
                  <a:off x="0" y="1920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56" name="Group 100"/>
              <p:cNvGrpSpPr>
                <a:grpSpLocks/>
              </p:cNvGrpSpPr>
              <p:nvPr/>
            </p:nvGrpSpPr>
            <p:grpSpPr bwMode="auto">
              <a:xfrm>
                <a:off x="829" y="1920"/>
                <a:ext cx="446" cy="384"/>
                <a:chOff x="829" y="1920"/>
                <a:chExt cx="446" cy="384"/>
              </a:xfrm>
            </p:grpSpPr>
            <p:sp>
              <p:nvSpPr>
                <p:cNvPr id="301157" name="Rectangle 101"/>
                <p:cNvSpPr>
                  <a:spLocks noChangeArrowheads="1"/>
                </p:cNvSpPr>
                <p:nvPr/>
              </p:nvSpPr>
              <p:spPr bwMode="auto">
                <a:xfrm>
                  <a:off x="872" y="192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2233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58" name="Rectangle 102"/>
                <p:cNvSpPr>
                  <a:spLocks noChangeArrowheads="1"/>
                </p:cNvSpPr>
                <p:nvPr/>
              </p:nvSpPr>
              <p:spPr bwMode="auto">
                <a:xfrm>
                  <a:off x="829" y="192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59" name="Group 103"/>
              <p:cNvGrpSpPr>
                <a:grpSpLocks/>
              </p:cNvGrpSpPr>
              <p:nvPr/>
            </p:nvGrpSpPr>
            <p:grpSpPr bwMode="auto">
              <a:xfrm>
                <a:off x="1275" y="1920"/>
                <a:ext cx="446" cy="384"/>
                <a:chOff x="1275" y="1920"/>
                <a:chExt cx="446" cy="384"/>
              </a:xfrm>
            </p:grpSpPr>
            <p:sp>
              <p:nvSpPr>
                <p:cNvPr id="301160" name="Rectangle 104"/>
                <p:cNvSpPr>
                  <a:spLocks noChangeArrowheads="1"/>
                </p:cNvSpPr>
                <p:nvPr/>
              </p:nvSpPr>
              <p:spPr bwMode="auto">
                <a:xfrm>
                  <a:off x="1318" y="192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3100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61" name="Rectangle 105"/>
                <p:cNvSpPr>
                  <a:spLocks noChangeArrowheads="1"/>
                </p:cNvSpPr>
                <p:nvPr/>
              </p:nvSpPr>
              <p:spPr bwMode="auto">
                <a:xfrm>
                  <a:off x="1275" y="192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62" name="Group 106"/>
              <p:cNvGrpSpPr>
                <a:grpSpLocks/>
              </p:cNvGrpSpPr>
              <p:nvPr/>
            </p:nvGrpSpPr>
            <p:grpSpPr bwMode="auto">
              <a:xfrm>
                <a:off x="1721" y="1920"/>
                <a:ext cx="387" cy="384"/>
                <a:chOff x="1721" y="1920"/>
                <a:chExt cx="387" cy="384"/>
              </a:xfrm>
            </p:grpSpPr>
            <p:sp>
              <p:nvSpPr>
                <p:cNvPr id="301163" name="Rectangle 107"/>
                <p:cNvSpPr>
                  <a:spLocks noChangeArrowheads="1"/>
                </p:cNvSpPr>
                <p:nvPr/>
              </p:nvSpPr>
              <p:spPr bwMode="auto">
                <a:xfrm>
                  <a:off x="1764" y="1920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0,6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64" name="Rectangle 108"/>
                <p:cNvSpPr>
                  <a:spLocks noChangeArrowheads="1"/>
                </p:cNvSpPr>
                <p:nvPr/>
              </p:nvSpPr>
              <p:spPr bwMode="auto">
                <a:xfrm>
                  <a:off x="1721" y="1920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65" name="Group 109"/>
              <p:cNvGrpSpPr>
                <a:grpSpLocks/>
              </p:cNvGrpSpPr>
              <p:nvPr/>
            </p:nvGrpSpPr>
            <p:grpSpPr bwMode="auto">
              <a:xfrm>
                <a:off x="2108" y="1920"/>
                <a:ext cx="446" cy="384"/>
                <a:chOff x="2108" y="1920"/>
                <a:chExt cx="446" cy="384"/>
              </a:xfrm>
            </p:grpSpPr>
            <p:sp>
              <p:nvSpPr>
                <p:cNvPr id="301166" name="Rectangle 110"/>
                <p:cNvSpPr>
                  <a:spLocks noChangeArrowheads="1"/>
                </p:cNvSpPr>
                <p:nvPr/>
              </p:nvSpPr>
              <p:spPr bwMode="auto">
                <a:xfrm>
                  <a:off x="2151" y="192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1.340</a:t>
                  </a:r>
                  <a:endParaRPr lang="en-US" sz="1400" b="0"/>
                </a:p>
              </p:txBody>
            </p:sp>
            <p:sp>
              <p:nvSpPr>
                <p:cNvPr id="301167" name="Rectangle 111"/>
                <p:cNvSpPr>
                  <a:spLocks noChangeArrowheads="1"/>
                </p:cNvSpPr>
                <p:nvPr/>
              </p:nvSpPr>
              <p:spPr bwMode="auto">
                <a:xfrm>
                  <a:off x="2108" y="192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68" name="Group 112"/>
              <p:cNvGrpSpPr>
                <a:grpSpLocks/>
              </p:cNvGrpSpPr>
              <p:nvPr/>
            </p:nvGrpSpPr>
            <p:grpSpPr bwMode="auto">
              <a:xfrm>
                <a:off x="2554" y="1920"/>
                <a:ext cx="577" cy="384"/>
                <a:chOff x="2554" y="1920"/>
                <a:chExt cx="577" cy="384"/>
              </a:xfrm>
            </p:grpSpPr>
            <p:sp>
              <p:nvSpPr>
                <p:cNvPr id="301169" name="Rectangle 113"/>
                <p:cNvSpPr>
                  <a:spLocks noChangeArrowheads="1"/>
                </p:cNvSpPr>
                <p:nvPr/>
              </p:nvSpPr>
              <p:spPr bwMode="auto">
                <a:xfrm>
                  <a:off x="2597" y="1920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1.860</a:t>
                  </a:r>
                  <a:endParaRPr lang="en-US" sz="1400" b="0"/>
                </a:p>
              </p:txBody>
            </p:sp>
            <p:sp>
              <p:nvSpPr>
                <p:cNvPr id="301170" name="Rectangle 114"/>
                <p:cNvSpPr>
                  <a:spLocks noChangeArrowheads="1"/>
                </p:cNvSpPr>
                <p:nvPr/>
              </p:nvSpPr>
              <p:spPr bwMode="auto">
                <a:xfrm>
                  <a:off x="2554" y="1920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71" name="Group 115"/>
              <p:cNvGrpSpPr>
                <a:grpSpLocks/>
              </p:cNvGrpSpPr>
              <p:nvPr/>
            </p:nvGrpSpPr>
            <p:grpSpPr bwMode="auto">
              <a:xfrm>
                <a:off x="0" y="2304"/>
                <a:ext cx="829" cy="384"/>
                <a:chOff x="0" y="2304"/>
                <a:chExt cx="829" cy="384"/>
              </a:xfrm>
            </p:grpSpPr>
            <p:sp>
              <p:nvSpPr>
                <p:cNvPr id="301172" name="Rectangle 116"/>
                <p:cNvSpPr>
                  <a:spLocks noChangeArrowheads="1"/>
                </p:cNvSpPr>
                <p:nvPr/>
              </p:nvSpPr>
              <p:spPr bwMode="auto">
                <a:xfrm>
                  <a:off x="43" y="2304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Ketela Pohon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301173" name="Rectangle 117"/>
                <p:cNvSpPr>
                  <a:spLocks noChangeArrowheads="1"/>
                </p:cNvSpPr>
                <p:nvPr/>
              </p:nvSpPr>
              <p:spPr bwMode="auto">
                <a:xfrm>
                  <a:off x="0" y="2304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74" name="Group 118"/>
              <p:cNvGrpSpPr>
                <a:grpSpLocks/>
              </p:cNvGrpSpPr>
              <p:nvPr/>
            </p:nvGrpSpPr>
            <p:grpSpPr bwMode="auto">
              <a:xfrm>
                <a:off x="829" y="2304"/>
                <a:ext cx="446" cy="384"/>
                <a:chOff x="829" y="2304"/>
                <a:chExt cx="446" cy="384"/>
              </a:xfrm>
            </p:grpSpPr>
            <p:sp>
              <p:nvSpPr>
                <p:cNvPr id="301175" name="Rectangle 119"/>
                <p:cNvSpPr>
                  <a:spLocks noChangeArrowheads="1"/>
                </p:cNvSpPr>
                <p:nvPr/>
              </p:nvSpPr>
              <p:spPr bwMode="auto">
                <a:xfrm>
                  <a:off x="872" y="230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243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76" name="Rectangle 120"/>
                <p:cNvSpPr>
                  <a:spLocks noChangeArrowheads="1"/>
                </p:cNvSpPr>
                <p:nvPr/>
              </p:nvSpPr>
              <p:spPr bwMode="auto">
                <a:xfrm>
                  <a:off x="829" y="230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77" name="Group 121"/>
              <p:cNvGrpSpPr>
                <a:grpSpLocks/>
              </p:cNvGrpSpPr>
              <p:nvPr/>
            </p:nvGrpSpPr>
            <p:grpSpPr bwMode="auto">
              <a:xfrm>
                <a:off x="1275" y="2304"/>
                <a:ext cx="446" cy="384"/>
                <a:chOff x="1275" y="2304"/>
                <a:chExt cx="446" cy="384"/>
              </a:xfrm>
            </p:grpSpPr>
            <p:sp>
              <p:nvSpPr>
                <p:cNvPr id="301178" name="Rectangle 122"/>
                <p:cNvSpPr>
                  <a:spLocks noChangeArrowheads="1"/>
                </p:cNvSpPr>
                <p:nvPr/>
              </p:nvSpPr>
              <p:spPr bwMode="auto">
                <a:xfrm>
                  <a:off x="1318" y="230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650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79" name="Rectangle 123"/>
                <p:cNvSpPr>
                  <a:spLocks noChangeArrowheads="1"/>
                </p:cNvSpPr>
                <p:nvPr/>
              </p:nvSpPr>
              <p:spPr bwMode="auto">
                <a:xfrm>
                  <a:off x="1275" y="230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80" name="Group 124"/>
              <p:cNvGrpSpPr>
                <a:grpSpLocks/>
              </p:cNvGrpSpPr>
              <p:nvPr/>
            </p:nvGrpSpPr>
            <p:grpSpPr bwMode="auto">
              <a:xfrm>
                <a:off x="1721" y="2304"/>
                <a:ext cx="387" cy="384"/>
                <a:chOff x="1721" y="2304"/>
                <a:chExt cx="387" cy="384"/>
              </a:xfrm>
            </p:grpSpPr>
            <p:sp>
              <p:nvSpPr>
                <p:cNvPr id="301181" name="Rectangle 125"/>
                <p:cNvSpPr>
                  <a:spLocks noChangeArrowheads="1"/>
                </p:cNvSpPr>
                <p:nvPr/>
              </p:nvSpPr>
              <p:spPr bwMode="auto">
                <a:xfrm>
                  <a:off x="1764" y="2304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15,7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82" name="Rectangle 126"/>
                <p:cNvSpPr>
                  <a:spLocks noChangeArrowheads="1"/>
                </p:cNvSpPr>
                <p:nvPr/>
              </p:nvSpPr>
              <p:spPr bwMode="auto">
                <a:xfrm>
                  <a:off x="1721" y="2304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83" name="Group 127"/>
              <p:cNvGrpSpPr>
                <a:grpSpLocks/>
              </p:cNvGrpSpPr>
              <p:nvPr/>
            </p:nvGrpSpPr>
            <p:grpSpPr bwMode="auto">
              <a:xfrm>
                <a:off x="2108" y="2304"/>
                <a:ext cx="446" cy="384"/>
                <a:chOff x="2108" y="2304"/>
                <a:chExt cx="446" cy="384"/>
              </a:xfrm>
            </p:grpSpPr>
            <p:sp>
              <p:nvSpPr>
                <p:cNvPr id="301184" name="Rectangle 128"/>
                <p:cNvSpPr>
                  <a:spLocks noChangeArrowheads="1"/>
                </p:cNvSpPr>
                <p:nvPr/>
              </p:nvSpPr>
              <p:spPr bwMode="auto">
                <a:xfrm>
                  <a:off x="2151" y="230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3.815</a:t>
                  </a:r>
                  <a:endParaRPr lang="en-US" sz="1400" b="0"/>
                </a:p>
              </p:txBody>
            </p:sp>
            <p:sp>
              <p:nvSpPr>
                <p:cNvPr id="301185" name="Rectangle 129"/>
                <p:cNvSpPr>
                  <a:spLocks noChangeArrowheads="1"/>
                </p:cNvSpPr>
                <p:nvPr/>
              </p:nvSpPr>
              <p:spPr bwMode="auto">
                <a:xfrm>
                  <a:off x="2108" y="230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86" name="Group 130"/>
              <p:cNvGrpSpPr>
                <a:grpSpLocks/>
              </p:cNvGrpSpPr>
              <p:nvPr/>
            </p:nvGrpSpPr>
            <p:grpSpPr bwMode="auto">
              <a:xfrm>
                <a:off x="2554" y="2304"/>
                <a:ext cx="577" cy="384"/>
                <a:chOff x="2554" y="2304"/>
                <a:chExt cx="577" cy="384"/>
              </a:xfrm>
            </p:grpSpPr>
            <p:sp>
              <p:nvSpPr>
                <p:cNvPr id="301187" name="Rectangle 131"/>
                <p:cNvSpPr>
                  <a:spLocks noChangeArrowheads="1"/>
                </p:cNvSpPr>
                <p:nvPr/>
              </p:nvSpPr>
              <p:spPr bwMode="auto">
                <a:xfrm>
                  <a:off x="2597" y="2304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10.205</a:t>
                  </a:r>
                  <a:endParaRPr lang="en-US" sz="1400" b="0"/>
                </a:p>
              </p:txBody>
            </p:sp>
            <p:sp>
              <p:nvSpPr>
                <p:cNvPr id="301188" name="Rectangle 132"/>
                <p:cNvSpPr>
                  <a:spLocks noChangeArrowheads="1"/>
                </p:cNvSpPr>
                <p:nvPr/>
              </p:nvSpPr>
              <p:spPr bwMode="auto">
                <a:xfrm>
                  <a:off x="2554" y="2304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89" name="Group 133"/>
              <p:cNvGrpSpPr>
                <a:grpSpLocks/>
              </p:cNvGrpSpPr>
              <p:nvPr/>
            </p:nvGrpSpPr>
            <p:grpSpPr bwMode="auto">
              <a:xfrm>
                <a:off x="0" y="2688"/>
                <a:ext cx="829" cy="384"/>
                <a:chOff x="0" y="2688"/>
                <a:chExt cx="829" cy="384"/>
              </a:xfrm>
            </p:grpSpPr>
            <p:sp>
              <p:nvSpPr>
                <p:cNvPr id="301190" name="Rectangle 134"/>
                <p:cNvSpPr>
                  <a:spLocks noChangeArrowheads="1"/>
                </p:cNvSpPr>
                <p:nvPr/>
              </p:nvSpPr>
              <p:spPr bwMode="auto">
                <a:xfrm>
                  <a:off x="43" y="2688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Ketela Rambat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301191" name="Rectangle 135"/>
                <p:cNvSpPr>
                  <a:spLocks noChangeArrowheads="1"/>
                </p:cNvSpPr>
                <p:nvPr/>
              </p:nvSpPr>
              <p:spPr bwMode="auto">
                <a:xfrm>
                  <a:off x="0" y="2688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92" name="Group 136"/>
              <p:cNvGrpSpPr>
                <a:grpSpLocks/>
              </p:cNvGrpSpPr>
              <p:nvPr/>
            </p:nvGrpSpPr>
            <p:grpSpPr bwMode="auto">
              <a:xfrm>
                <a:off x="829" y="2688"/>
                <a:ext cx="446" cy="384"/>
                <a:chOff x="829" y="2688"/>
                <a:chExt cx="446" cy="384"/>
              </a:xfrm>
            </p:grpSpPr>
            <p:sp>
              <p:nvSpPr>
                <p:cNvPr id="301193" name="Rectangle 137"/>
                <p:cNvSpPr>
                  <a:spLocks noChangeArrowheads="1"/>
                </p:cNvSpPr>
                <p:nvPr/>
              </p:nvSpPr>
              <p:spPr bwMode="auto">
                <a:xfrm>
                  <a:off x="872" y="268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351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94" name="Rectangle 138"/>
                <p:cNvSpPr>
                  <a:spLocks noChangeArrowheads="1"/>
                </p:cNvSpPr>
                <p:nvPr/>
              </p:nvSpPr>
              <p:spPr bwMode="auto">
                <a:xfrm>
                  <a:off x="829" y="268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95" name="Group 139"/>
              <p:cNvGrpSpPr>
                <a:grpSpLocks/>
              </p:cNvGrpSpPr>
              <p:nvPr/>
            </p:nvGrpSpPr>
            <p:grpSpPr bwMode="auto">
              <a:xfrm>
                <a:off x="1275" y="2688"/>
                <a:ext cx="446" cy="384"/>
                <a:chOff x="1275" y="2688"/>
                <a:chExt cx="446" cy="384"/>
              </a:xfrm>
            </p:grpSpPr>
            <p:sp>
              <p:nvSpPr>
                <p:cNvPr id="301196" name="Rectangle 140"/>
                <p:cNvSpPr>
                  <a:spLocks noChangeArrowheads="1"/>
                </p:cNvSpPr>
                <p:nvPr/>
              </p:nvSpPr>
              <p:spPr bwMode="auto">
                <a:xfrm>
                  <a:off x="1318" y="268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980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197" name="Rectangle 141"/>
                <p:cNvSpPr>
                  <a:spLocks noChangeArrowheads="1"/>
                </p:cNvSpPr>
                <p:nvPr/>
              </p:nvSpPr>
              <p:spPr bwMode="auto">
                <a:xfrm>
                  <a:off x="1275" y="268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198" name="Group 142"/>
              <p:cNvGrpSpPr>
                <a:grpSpLocks/>
              </p:cNvGrpSpPr>
              <p:nvPr/>
            </p:nvGrpSpPr>
            <p:grpSpPr bwMode="auto">
              <a:xfrm>
                <a:off x="1721" y="2688"/>
                <a:ext cx="387" cy="384"/>
                <a:chOff x="1721" y="2688"/>
                <a:chExt cx="387" cy="384"/>
              </a:xfrm>
            </p:grpSpPr>
            <p:sp>
              <p:nvSpPr>
                <p:cNvPr id="301199" name="Rectangle 143"/>
                <p:cNvSpPr>
                  <a:spLocks noChangeArrowheads="1"/>
                </p:cNvSpPr>
                <p:nvPr/>
              </p:nvSpPr>
              <p:spPr bwMode="auto">
                <a:xfrm>
                  <a:off x="1764" y="2688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1,8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200" name="Rectangle 144"/>
                <p:cNvSpPr>
                  <a:spLocks noChangeArrowheads="1"/>
                </p:cNvSpPr>
                <p:nvPr/>
              </p:nvSpPr>
              <p:spPr bwMode="auto">
                <a:xfrm>
                  <a:off x="1721" y="2688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01" name="Group 145"/>
              <p:cNvGrpSpPr>
                <a:grpSpLocks/>
              </p:cNvGrpSpPr>
              <p:nvPr/>
            </p:nvGrpSpPr>
            <p:grpSpPr bwMode="auto">
              <a:xfrm>
                <a:off x="2108" y="2688"/>
                <a:ext cx="446" cy="384"/>
                <a:chOff x="2108" y="2688"/>
                <a:chExt cx="446" cy="384"/>
              </a:xfrm>
            </p:grpSpPr>
            <p:sp>
              <p:nvSpPr>
                <p:cNvPr id="301202" name="Rectangle 146"/>
                <p:cNvSpPr>
                  <a:spLocks noChangeArrowheads="1"/>
                </p:cNvSpPr>
                <p:nvPr/>
              </p:nvSpPr>
              <p:spPr bwMode="auto">
                <a:xfrm>
                  <a:off x="2151" y="268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632</a:t>
                  </a:r>
                  <a:endParaRPr lang="en-US" sz="1400" b="0"/>
                </a:p>
              </p:txBody>
            </p:sp>
            <p:sp>
              <p:nvSpPr>
                <p:cNvPr id="301203" name="Rectangle 147"/>
                <p:cNvSpPr>
                  <a:spLocks noChangeArrowheads="1"/>
                </p:cNvSpPr>
                <p:nvPr/>
              </p:nvSpPr>
              <p:spPr bwMode="auto">
                <a:xfrm>
                  <a:off x="2108" y="268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04" name="Group 148"/>
              <p:cNvGrpSpPr>
                <a:grpSpLocks/>
              </p:cNvGrpSpPr>
              <p:nvPr/>
            </p:nvGrpSpPr>
            <p:grpSpPr bwMode="auto">
              <a:xfrm>
                <a:off x="2554" y="2688"/>
                <a:ext cx="577" cy="384"/>
                <a:chOff x="2554" y="2688"/>
                <a:chExt cx="577" cy="384"/>
              </a:xfrm>
            </p:grpSpPr>
            <p:sp>
              <p:nvSpPr>
                <p:cNvPr id="301205" name="Rectangle 149"/>
                <p:cNvSpPr>
                  <a:spLocks noChangeArrowheads="1"/>
                </p:cNvSpPr>
                <p:nvPr/>
              </p:nvSpPr>
              <p:spPr bwMode="auto">
                <a:xfrm>
                  <a:off x="2597" y="2688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1.764</a:t>
                  </a:r>
                  <a:endParaRPr lang="en-US" sz="1400" b="0"/>
                </a:p>
              </p:txBody>
            </p:sp>
            <p:sp>
              <p:nvSpPr>
                <p:cNvPr id="301206" name="Rectangle 150"/>
                <p:cNvSpPr>
                  <a:spLocks noChangeArrowheads="1"/>
                </p:cNvSpPr>
                <p:nvPr/>
              </p:nvSpPr>
              <p:spPr bwMode="auto">
                <a:xfrm>
                  <a:off x="2554" y="2688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07" name="Group 151"/>
              <p:cNvGrpSpPr>
                <a:grpSpLocks/>
              </p:cNvGrpSpPr>
              <p:nvPr/>
            </p:nvGrpSpPr>
            <p:grpSpPr bwMode="auto">
              <a:xfrm>
                <a:off x="0" y="3072"/>
                <a:ext cx="829" cy="384"/>
                <a:chOff x="0" y="3072"/>
                <a:chExt cx="829" cy="384"/>
              </a:xfrm>
            </p:grpSpPr>
            <p:sp>
              <p:nvSpPr>
                <p:cNvPr id="301208" name="Rectangle 152"/>
                <p:cNvSpPr>
                  <a:spLocks noChangeArrowheads="1"/>
                </p:cNvSpPr>
                <p:nvPr/>
              </p:nvSpPr>
              <p:spPr bwMode="auto">
                <a:xfrm>
                  <a:off x="43" y="3072"/>
                  <a:ext cx="74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Kentang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301209" name="Rectangle 153"/>
                <p:cNvSpPr>
                  <a:spLocks noChangeArrowheads="1"/>
                </p:cNvSpPr>
                <p:nvPr/>
              </p:nvSpPr>
              <p:spPr bwMode="auto">
                <a:xfrm>
                  <a:off x="0" y="3072"/>
                  <a:ext cx="82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10" name="Group 154"/>
              <p:cNvGrpSpPr>
                <a:grpSpLocks/>
              </p:cNvGrpSpPr>
              <p:nvPr/>
            </p:nvGrpSpPr>
            <p:grpSpPr bwMode="auto">
              <a:xfrm>
                <a:off x="829" y="3072"/>
                <a:ext cx="446" cy="384"/>
                <a:chOff x="829" y="3072"/>
                <a:chExt cx="446" cy="384"/>
              </a:xfrm>
            </p:grpSpPr>
            <p:sp>
              <p:nvSpPr>
                <p:cNvPr id="301211" name="Rectangle 155"/>
                <p:cNvSpPr>
                  <a:spLocks noChangeArrowheads="1"/>
                </p:cNvSpPr>
                <p:nvPr/>
              </p:nvSpPr>
              <p:spPr bwMode="auto">
                <a:xfrm>
                  <a:off x="872" y="307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1219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212" name="Rectangle 156"/>
                <p:cNvSpPr>
                  <a:spLocks noChangeArrowheads="1"/>
                </p:cNvSpPr>
                <p:nvPr/>
              </p:nvSpPr>
              <p:spPr bwMode="auto">
                <a:xfrm>
                  <a:off x="829" y="307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13" name="Group 157"/>
              <p:cNvGrpSpPr>
                <a:grpSpLocks/>
              </p:cNvGrpSpPr>
              <p:nvPr/>
            </p:nvGrpSpPr>
            <p:grpSpPr bwMode="auto">
              <a:xfrm>
                <a:off x="1275" y="3072"/>
                <a:ext cx="446" cy="384"/>
                <a:chOff x="1275" y="3072"/>
                <a:chExt cx="446" cy="384"/>
              </a:xfrm>
            </p:grpSpPr>
            <p:sp>
              <p:nvSpPr>
                <p:cNvPr id="301214" name="Rectangle 158"/>
                <p:cNvSpPr>
                  <a:spLocks noChangeArrowheads="1"/>
                </p:cNvSpPr>
                <p:nvPr/>
              </p:nvSpPr>
              <p:spPr bwMode="auto">
                <a:xfrm>
                  <a:off x="1318" y="307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2450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215" name="Rectangle 159"/>
                <p:cNvSpPr>
                  <a:spLocks noChangeArrowheads="1"/>
                </p:cNvSpPr>
                <p:nvPr/>
              </p:nvSpPr>
              <p:spPr bwMode="auto">
                <a:xfrm>
                  <a:off x="1275" y="307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16" name="Group 160"/>
              <p:cNvGrpSpPr>
                <a:grpSpLocks/>
              </p:cNvGrpSpPr>
              <p:nvPr/>
            </p:nvGrpSpPr>
            <p:grpSpPr bwMode="auto">
              <a:xfrm>
                <a:off x="1721" y="3072"/>
                <a:ext cx="387" cy="384"/>
                <a:chOff x="1721" y="3072"/>
                <a:chExt cx="387" cy="384"/>
              </a:xfrm>
            </p:grpSpPr>
            <p:sp>
              <p:nvSpPr>
                <p:cNvPr id="301217" name="Rectangle 161"/>
                <p:cNvSpPr>
                  <a:spLocks noChangeArrowheads="1"/>
                </p:cNvSpPr>
                <p:nvPr/>
              </p:nvSpPr>
              <p:spPr bwMode="auto">
                <a:xfrm>
                  <a:off x="1764" y="3072"/>
                  <a:ext cx="30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0,5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218" name="Rectangle 162"/>
                <p:cNvSpPr>
                  <a:spLocks noChangeArrowheads="1"/>
                </p:cNvSpPr>
                <p:nvPr/>
              </p:nvSpPr>
              <p:spPr bwMode="auto">
                <a:xfrm>
                  <a:off x="1721" y="3072"/>
                  <a:ext cx="38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19" name="Group 163"/>
              <p:cNvGrpSpPr>
                <a:grpSpLocks/>
              </p:cNvGrpSpPr>
              <p:nvPr/>
            </p:nvGrpSpPr>
            <p:grpSpPr bwMode="auto">
              <a:xfrm>
                <a:off x="2108" y="3072"/>
                <a:ext cx="446" cy="384"/>
                <a:chOff x="2108" y="3072"/>
                <a:chExt cx="446" cy="384"/>
              </a:xfrm>
            </p:grpSpPr>
            <p:sp>
              <p:nvSpPr>
                <p:cNvPr id="301220" name="Rectangle 164"/>
                <p:cNvSpPr>
                  <a:spLocks noChangeArrowheads="1"/>
                </p:cNvSpPr>
                <p:nvPr/>
              </p:nvSpPr>
              <p:spPr bwMode="auto">
                <a:xfrm>
                  <a:off x="2151" y="307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610</a:t>
                  </a:r>
                  <a:endParaRPr lang="en-US" sz="1400" b="0"/>
                </a:p>
              </p:txBody>
            </p:sp>
            <p:sp>
              <p:nvSpPr>
                <p:cNvPr id="301221" name="Rectangle 165"/>
                <p:cNvSpPr>
                  <a:spLocks noChangeArrowheads="1"/>
                </p:cNvSpPr>
                <p:nvPr/>
              </p:nvSpPr>
              <p:spPr bwMode="auto">
                <a:xfrm>
                  <a:off x="2108" y="307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22" name="Group 166"/>
              <p:cNvGrpSpPr>
                <a:grpSpLocks/>
              </p:cNvGrpSpPr>
              <p:nvPr/>
            </p:nvGrpSpPr>
            <p:grpSpPr bwMode="auto">
              <a:xfrm>
                <a:off x="2554" y="3072"/>
                <a:ext cx="577" cy="384"/>
                <a:chOff x="2554" y="3072"/>
                <a:chExt cx="577" cy="384"/>
              </a:xfrm>
            </p:grpSpPr>
            <p:sp>
              <p:nvSpPr>
                <p:cNvPr id="301223" name="Rectangle 167"/>
                <p:cNvSpPr>
                  <a:spLocks noChangeArrowheads="1"/>
                </p:cNvSpPr>
                <p:nvPr/>
              </p:nvSpPr>
              <p:spPr bwMode="auto">
                <a:xfrm>
                  <a:off x="2597" y="3072"/>
                  <a:ext cx="49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1.225</a:t>
                  </a:r>
                  <a:endParaRPr lang="en-US" sz="1400" b="0"/>
                </a:p>
              </p:txBody>
            </p:sp>
            <p:sp>
              <p:nvSpPr>
                <p:cNvPr id="301224" name="Rectangle 168"/>
                <p:cNvSpPr>
                  <a:spLocks noChangeArrowheads="1"/>
                </p:cNvSpPr>
                <p:nvPr/>
              </p:nvSpPr>
              <p:spPr bwMode="auto">
                <a:xfrm>
                  <a:off x="2554" y="3072"/>
                  <a:ext cx="57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25" name="Group 169"/>
              <p:cNvGrpSpPr>
                <a:grpSpLocks/>
              </p:cNvGrpSpPr>
              <p:nvPr/>
            </p:nvGrpSpPr>
            <p:grpSpPr bwMode="auto">
              <a:xfrm>
                <a:off x="0" y="3456"/>
                <a:ext cx="829" cy="403"/>
                <a:chOff x="0" y="3456"/>
                <a:chExt cx="829" cy="403"/>
              </a:xfrm>
            </p:grpSpPr>
            <p:sp>
              <p:nvSpPr>
                <p:cNvPr id="301226" name="Rectangle 170"/>
                <p:cNvSpPr>
                  <a:spLocks noChangeArrowheads="1"/>
                </p:cNvSpPr>
                <p:nvPr/>
              </p:nvSpPr>
              <p:spPr bwMode="auto">
                <a:xfrm>
                  <a:off x="43" y="3456"/>
                  <a:ext cx="743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Jumlah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301227" name="Rectangle 171"/>
                <p:cNvSpPr>
                  <a:spLocks noChangeArrowheads="1"/>
                </p:cNvSpPr>
                <p:nvPr/>
              </p:nvSpPr>
              <p:spPr bwMode="auto">
                <a:xfrm>
                  <a:off x="0" y="3456"/>
                  <a:ext cx="829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28" name="Group 172"/>
              <p:cNvGrpSpPr>
                <a:grpSpLocks/>
              </p:cNvGrpSpPr>
              <p:nvPr/>
            </p:nvGrpSpPr>
            <p:grpSpPr bwMode="auto">
              <a:xfrm>
                <a:off x="829" y="3456"/>
                <a:ext cx="446" cy="403"/>
                <a:chOff x="829" y="3456"/>
                <a:chExt cx="446" cy="403"/>
              </a:xfrm>
            </p:grpSpPr>
            <p:sp>
              <p:nvSpPr>
                <p:cNvPr id="301229" name="Rectangle 173"/>
                <p:cNvSpPr>
                  <a:spLocks noChangeArrowheads="1"/>
                </p:cNvSpPr>
                <p:nvPr/>
              </p:nvSpPr>
              <p:spPr bwMode="auto">
                <a:xfrm>
                  <a:off x="872" y="3456"/>
                  <a:ext cx="360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Times New Roman" pitchFamily="18" charset="0"/>
                    </a:rPr>
                    <a:t> </a:t>
                  </a: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230" name="Rectangle 174"/>
                <p:cNvSpPr>
                  <a:spLocks noChangeArrowheads="1"/>
                </p:cNvSpPr>
                <p:nvPr/>
              </p:nvSpPr>
              <p:spPr bwMode="auto">
                <a:xfrm>
                  <a:off x="829" y="3456"/>
                  <a:ext cx="446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31" name="Group 175"/>
              <p:cNvGrpSpPr>
                <a:grpSpLocks/>
              </p:cNvGrpSpPr>
              <p:nvPr/>
            </p:nvGrpSpPr>
            <p:grpSpPr bwMode="auto">
              <a:xfrm>
                <a:off x="1275" y="3456"/>
                <a:ext cx="446" cy="403"/>
                <a:chOff x="1275" y="3456"/>
                <a:chExt cx="446" cy="403"/>
              </a:xfrm>
            </p:grpSpPr>
            <p:sp>
              <p:nvSpPr>
                <p:cNvPr id="301232" name="Rectangle 176"/>
                <p:cNvSpPr>
                  <a:spLocks noChangeArrowheads="1"/>
                </p:cNvSpPr>
                <p:nvPr/>
              </p:nvSpPr>
              <p:spPr bwMode="auto">
                <a:xfrm>
                  <a:off x="1318" y="3456"/>
                  <a:ext cx="360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r"/>
                  <a:r>
                    <a:rPr lang="en-US" sz="1400" b="0">
                      <a:cs typeface="Times New Roman" pitchFamily="18" charset="0"/>
                    </a:rPr>
                    <a:t> </a:t>
                  </a: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301233" name="Rectangle 177"/>
                <p:cNvSpPr>
                  <a:spLocks noChangeArrowheads="1"/>
                </p:cNvSpPr>
                <p:nvPr/>
              </p:nvSpPr>
              <p:spPr bwMode="auto">
                <a:xfrm>
                  <a:off x="1275" y="3456"/>
                  <a:ext cx="446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34" name="Group 178"/>
              <p:cNvGrpSpPr>
                <a:grpSpLocks/>
              </p:cNvGrpSpPr>
              <p:nvPr/>
            </p:nvGrpSpPr>
            <p:grpSpPr bwMode="auto">
              <a:xfrm>
                <a:off x="1721" y="3456"/>
                <a:ext cx="387" cy="403"/>
                <a:chOff x="1721" y="3456"/>
                <a:chExt cx="387" cy="403"/>
              </a:xfrm>
            </p:grpSpPr>
            <p:sp>
              <p:nvSpPr>
                <p:cNvPr id="301235" name="Rectangle 179"/>
                <p:cNvSpPr>
                  <a:spLocks noChangeArrowheads="1"/>
                </p:cNvSpPr>
                <p:nvPr/>
              </p:nvSpPr>
              <p:spPr bwMode="auto">
                <a:xfrm>
                  <a:off x="1764" y="3456"/>
                  <a:ext cx="301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 b="0">
                      <a:cs typeface="Times New Roman" pitchFamily="18" charset="0"/>
                    </a:rPr>
                    <a:t> </a:t>
                  </a:r>
                </a:p>
                <a:p>
                  <a:pPr algn="ctr" eaLnBrk="0" hangingPunct="0"/>
                  <a:endParaRPr lang="en-US" sz="1400" b="0"/>
                </a:p>
              </p:txBody>
            </p:sp>
            <p:sp>
              <p:nvSpPr>
                <p:cNvPr id="301236" name="Rectangle 180"/>
                <p:cNvSpPr>
                  <a:spLocks noChangeArrowheads="1"/>
                </p:cNvSpPr>
                <p:nvPr/>
              </p:nvSpPr>
              <p:spPr bwMode="auto">
                <a:xfrm>
                  <a:off x="1721" y="3456"/>
                  <a:ext cx="387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37" name="Group 181"/>
              <p:cNvGrpSpPr>
                <a:grpSpLocks/>
              </p:cNvGrpSpPr>
              <p:nvPr/>
            </p:nvGrpSpPr>
            <p:grpSpPr bwMode="auto">
              <a:xfrm>
                <a:off x="2108" y="3456"/>
                <a:ext cx="446" cy="403"/>
                <a:chOff x="2108" y="3456"/>
                <a:chExt cx="446" cy="403"/>
              </a:xfrm>
            </p:grpSpPr>
            <p:sp>
              <p:nvSpPr>
                <p:cNvPr id="301238" name="Rectangle 182"/>
                <p:cNvSpPr>
                  <a:spLocks noChangeArrowheads="1"/>
                </p:cNvSpPr>
                <p:nvPr/>
              </p:nvSpPr>
              <p:spPr bwMode="auto">
                <a:xfrm>
                  <a:off x="2151" y="3456"/>
                  <a:ext cx="360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>
                      <a:cs typeface="Arial" charset="0"/>
                    </a:rPr>
                    <a:t>65.307 </a:t>
                  </a:r>
                  <a:endParaRPr lang="en-US" sz="1400"/>
                </a:p>
              </p:txBody>
            </p:sp>
            <p:sp>
              <p:nvSpPr>
                <p:cNvPr id="301239" name="Rectangle 183"/>
                <p:cNvSpPr>
                  <a:spLocks noChangeArrowheads="1"/>
                </p:cNvSpPr>
                <p:nvPr/>
              </p:nvSpPr>
              <p:spPr bwMode="auto">
                <a:xfrm>
                  <a:off x="2108" y="3456"/>
                  <a:ext cx="446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301240" name="Group 184"/>
              <p:cNvGrpSpPr>
                <a:grpSpLocks/>
              </p:cNvGrpSpPr>
              <p:nvPr/>
            </p:nvGrpSpPr>
            <p:grpSpPr bwMode="auto">
              <a:xfrm>
                <a:off x="2554" y="3456"/>
                <a:ext cx="577" cy="403"/>
                <a:chOff x="2554" y="3456"/>
                <a:chExt cx="577" cy="403"/>
              </a:xfrm>
            </p:grpSpPr>
            <p:sp>
              <p:nvSpPr>
                <p:cNvPr id="301241" name="Rectangle 185"/>
                <p:cNvSpPr>
                  <a:spLocks noChangeArrowheads="1"/>
                </p:cNvSpPr>
                <p:nvPr/>
              </p:nvSpPr>
              <p:spPr bwMode="auto">
                <a:xfrm>
                  <a:off x="2597" y="3456"/>
                  <a:ext cx="491" cy="40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>
                      <a:cs typeface="Arial" charset="0"/>
                    </a:rPr>
                    <a:t>159.823 </a:t>
                  </a:r>
                  <a:endParaRPr lang="en-US" sz="1400"/>
                </a:p>
              </p:txBody>
            </p:sp>
            <p:sp>
              <p:nvSpPr>
                <p:cNvPr id="301242" name="Rectangle 186"/>
                <p:cNvSpPr>
                  <a:spLocks noChangeArrowheads="1"/>
                </p:cNvSpPr>
                <p:nvPr/>
              </p:nvSpPr>
              <p:spPr bwMode="auto">
                <a:xfrm>
                  <a:off x="2554" y="3456"/>
                  <a:ext cx="577" cy="403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</p:grpSp>
        <p:sp>
          <p:nvSpPr>
            <p:cNvPr id="301243" name="Rectangle 187"/>
            <p:cNvSpPr>
              <a:spLocks noChangeArrowheads="1"/>
            </p:cNvSpPr>
            <p:nvPr/>
          </p:nvSpPr>
          <p:spPr bwMode="auto">
            <a:xfrm>
              <a:off x="-3" y="-3"/>
              <a:ext cx="3137" cy="3865"/>
            </a:xfrm>
            <a:prstGeom prst="rect">
              <a:avLst/>
            </a:prstGeom>
            <a:noFill/>
            <a:ln w="9525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  <p:sp>
        <p:nvSpPr>
          <p:cNvPr id="301244" name="Text Box 188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8895EA-50DB-4243-A1C0-FCD0577A2AC2}" type="slidenum">
              <a:rPr lang="en-US"/>
              <a:pPr/>
              <a:t>21</a:t>
            </a:fld>
            <a:endParaRPr lang="en-US"/>
          </a:p>
        </p:txBody>
      </p:sp>
      <p:sp>
        <p:nvSpPr>
          <p:cNvPr id="276482" name="Text Box 2"/>
          <p:cNvSpPr txBox="1">
            <a:spLocks noChangeArrowheads="1"/>
          </p:cNvSpPr>
          <p:nvPr/>
        </p:nvSpPr>
        <p:spPr bwMode="auto">
          <a:xfrm>
            <a:off x="838200" y="6096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TERTIMBANG</a:t>
            </a:r>
            <a:endParaRPr lang="en-US" sz="2000">
              <a:solidFill>
                <a:schemeClr val="accent1"/>
              </a:solidFill>
            </a:endParaRPr>
          </a:p>
        </p:txBody>
      </p:sp>
      <p:sp>
        <p:nvSpPr>
          <p:cNvPr id="276483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76484" name="Text Box 4"/>
          <p:cNvSpPr txBox="1">
            <a:spLocks noChangeArrowheads="1"/>
          </p:cNvSpPr>
          <p:nvPr/>
        </p:nvSpPr>
        <p:spPr bwMode="auto">
          <a:xfrm>
            <a:off x="1066800" y="1524000"/>
            <a:ext cx="7696200" cy="2560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1000" indent="-3810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3. Formula Fisher</a:t>
            </a:r>
            <a:endParaRPr lang="en-US" sz="1600">
              <a:cs typeface="Times New Roman" pitchFamily="18" charset="0"/>
            </a:endParaRPr>
          </a:p>
          <a:p>
            <a:pPr marL="381000" indent="-381000">
              <a:spcBef>
                <a:spcPct val="50000"/>
              </a:spcBef>
              <a:buFontTx/>
              <a:buChar char="•"/>
            </a:pPr>
            <a:r>
              <a:rPr lang="en-US" sz="2000" b="0">
                <a:cs typeface="Arial" charset="0"/>
              </a:rPr>
              <a:t>Fisher mencoba memperbaiki formula Laspeyres dan Paasche.  </a:t>
            </a:r>
          </a:p>
          <a:p>
            <a:pPr marL="381000" indent="-381000">
              <a:spcBef>
                <a:spcPct val="50000"/>
              </a:spcBef>
              <a:buFontTx/>
              <a:buChar char="•"/>
            </a:pPr>
            <a:r>
              <a:rPr lang="en-US" sz="2000" b="0">
                <a:cs typeface="Arial" charset="0"/>
              </a:rPr>
              <a:t>Indeks Fisher merupakan akar dari perkalian kedua indeks. </a:t>
            </a:r>
          </a:p>
          <a:p>
            <a:pPr marL="381000" indent="-381000">
              <a:spcBef>
                <a:spcPct val="50000"/>
              </a:spcBef>
              <a:buFontTx/>
              <a:buChar char="•"/>
            </a:pPr>
            <a:r>
              <a:rPr lang="en-US" sz="2000" b="0">
                <a:cs typeface="Arial" charset="0"/>
              </a:rPr>
              <a:t>Indeks Fisher  menjadi lebih sempurna dibandingkan kedua indeks yang lain baik Lasypeyres maupun Paasche.</a:t>
            </a:r>
          </a:p>
          <a:p>
            <a:pPr marL="381000" indent="-381000">
              <a:spcBef>
                <a:spcPct val="50000"/>
              </a:spcBef>
            </a:pPr>
            <a:r>
              <a:rPr lang="en-US" sz="2000">
                <a:solidFill>
                  <a:schemeClr val="accent1"/>
                </a:solidFill>
              </a:rPr>
              <a:t>Rumus:</a:t>
            </a:r>
          </a:p>
        </p:txBody>
      </p:sp>
      <p:sp>
        <p:nvSpPr>
          <p:cNvPr id="276669" name="Text Box 189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sp>
        <p:nvSpPr>
          <p:cNvPr id="276671" name="Rectangle 191"/>
          <p:cNvSpPr>
            <a:spLocks noChangeArrowheads="1"/>
          </p:cNvSpPr>
          <p:nvPr/>
        </p:nvSpPr>
        <p:spPr bwMode="auto">
          <a:xfrm>
            <a:off x="2362200" y="4191000"/>
            <a:ext cx="2133600" cy="7112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/>
              <a:t>IF = </a:t>
            </a:r>
            <a:r>
              <a:rPr lang="en-US" sz="2000">
                <a:sym typeface="Symbol" pitchFamily="18" charset="2"/>
              </a:rPr>
              <a:t></a:t>
            </a:r>
            <a:r>
              <a:rPr lang="en-US" sz="2000"/>
              <a:t> IL x IP  </a:t>
            </a:r>
          </a:p>
          <a:p>
            <a:pPr algn="ctr">
              <a:lnSpc>
                <a:spcPct val="50000"/>
              </a:lnSpc>
              <a:spcBef>
                <a:spcPct val="50000"/>
              </a:spcBef>
            </a:pPr>
            <a:endParaRPr lang="en-US" sz="2000">
              <a:cs typeface="Arial" charset="0"/>
            </a:endParaRPr>
          </a:p>
        </p:txBody>
      </p:sp>
      <p:sp>
        <p:nvSpPr>
          <p:cNvPr id="276672" name="Rectangle 192"/>
          <p:cNvSpPr>
            <a:spLocks noChangeArrowheads="1"/>
          </p:cNvSpPr>
          <p:nvPr/>
        </p:nvSpPr>
        <p:spPr bwMode="auto">
          <a:xfrm>
            <a:off x="2286000" y="5257800"/>
            <a:ext cx="5067300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000" b="0"/>
              <a:t>Diketahui 	IL = 244 </a:t>
            </a:r>
          </a:p>
          <a:p>
            <a:r>
              <a:rPr lang="en-US" sz="2000" b="0"/>
              <a:t>		IP = 245</a:t>
            </a:r>
          </a:p>
          <a:p>
            <a:r>
              <a:rPr lang="en-US" sz="2000" b="0"/>
              <a:t>	</a:t>
            </a:r>
          </a:p>
          <a:p>
            <a:r>
              <a:rPr lang="en-US" sz="2000" b="0"/>
              <a:t>		IF =?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E8F7E-8826-43E9-A10D-3CF2BFFD91EF}" type="slidenum">
              <a:rPr lang="en-US"/>
              <a:pPr/>
              <a:t>22</a:t>
            </a:fld>
            <a:endParaRPr lang="en-US"/>
          </a:p>
        </p:txBody>
      </p:sp>
      <p:sp>
        <p:nvSpPr>
          <p:cNvPr id="302083" name="Text Box 3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TERTIMBANG</a:t>
            </a:r>
          </a:p>
        </p:txBody>
      </p:sp>
      <p:sp>
        <p:nvSpPr>
          <p:cNvPr id="302084" name="Rectangle 4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302085" name="Text Box 5"/>
          <p:cNvSpPr txBox="1">
            <a:spLocks noChangeArrowheads="1"/>
          </p:cNvSpPr>
          <p:nvPr/>
        </p:nvSpPr>
        <p:spPr bwMode="auto">
          <a:xfrm>
            <a:off x="762000" y="1581150"/>
            <a:ext cx="7772400" cy="24907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1000" indent="-3810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4. 	Formula Drobisch</a:t>
            </a:r>
            <a:endParaRPr lang="en-US" sz="1600">
              <a:cs typeface="Times New Roman" pitchFamily="18" charset="0"/>
            </a:endParaRPr>
          </a:p>
          <a:p>
            <a:pPr marL="381000" indent="-381000" algn="just">
              <a:spcBef>
                <a:spcPct val="50000"/>
              </a:spcBef>
              <a:buFontTx/>
              <a:buChar char="•"/>
            </a:pPr>
            <a:r>
              <a:rPr lang="en-US" sz="2000" b="0">
                <a:cs typeface="Arial" charset="0"/>
              </a:rPr>
              <a:t>Digunakan apabila nilai Indeks Laspeyres dan Indeks Paasche berbeda terlalu jauh. Indeks Drobisch juga merupakan jalan tengah selain Indeks Fisher.  </a:t>
            </a:r>
          </a:p>
          <a:p>
            <a:pPr marL="381000" indent="-381000" algn="just">
              <a:spcBef>
                <a:spcPct val="50000"/>
              </a:spcBef>
              <a:buFontTx/>
              <a:buChar char="•"/>
            </a:pPr>
            <a:r>
              <a:rPr lang="en-US" sz="2000" b="0">
                <a:cs typeface="Arial" charset="0"/>
              </a:rPr>
              <a:t>Indeks Drobisch merupakan nilai rata-rata dari kedua indeks.  </a:t>
            </a:r>
            <a:r>
              <a:rPr lang="en-US" sz="2000" b="0">
                <a:cs typeface="Times New Roman" pitchFamily="18" charset="0"/>
              </a:rPr>
              <a:t>	</a:t>
            </a:r>
            <a:r>
              <a:rPr lang="en-US" b="0">
                <a:cs typeface="Times New Roman" pitchFamily="18" charset="0"/>
              </a:rPr>
              <a:t>	      </a:t>
            </a:r>
            <a:r>
              <a:rPr lang="en-US" b="0">
                <a:cs typeface="Arial" charset="0"/>
              </a:rPr>
              <a:t> </a:t>
            </a:r>
          </a:p>
          <a:p>
            <a:pPr marL="381000" indent="-381000" algn="just">
              <a:lnSpc>
                <a:spcPct val="20000"/>
              </a:lnSpc>
              <a:spcBef>
                <a:spcPct val="50000"/>
              </a:spcBef>
            </a:pPr>
            <a:r>
              <a:rPr lang="en-US" sz="2200" b="0">
                <a:solidFill>
                  <a:schemeClr val="accent1"/>
                </a:solidFill>
                <a:cs typeface="Arial" charset="0"/>
              </a:rPr>
              <a:t>	</a:t>
            </a:r>
            <a:r>
              <a:rPr lang="en-US" sz="2200">
                <a:solidFill>
                  <a:schemeClr val="accent1"/>
                </a:solidFill>
                <a:cs typeface="Arial" charset="0"/>
              </a:rPr>
              <a:t>Rumus:</a:t>
            </a:r>
            <a:r>
              <a:rPr lang="en-US">
                <a:cs typeface="Arial" charset="0"/>
              </a:rPr>
              <a:t>	</a:t>
            </a:r>
            <a:r>
              <a:rPr lang="en-US" sz="1600">
                <a:cs typeface="Arial" charset="0"/>
              </a:rPr>
              <a:t>	</a:t>
            </a:r>
            <a:endParaRPr lang="en-US" sz="1400"/>
          </a:p>
        </p:txBody>
      </p:sp>
      <p:sp>
        <p:nvSpPr>
          <p:cNvPr id="302086" name="Text Box 6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sp>
        <p:nvSpPr>
          <p:cNvPr id="302088" name="Rectangle 8"/>
          <p:cNvSpPr>
            <a:spLocks noChangeArrowheads="1"/>
          </p:cNvSpPr>
          <p:nvPr/>
        </p:nvSpPr>
        <p:spPr bwMode="auto">
          <a:xfrm>
            <a:off x="2590800" y="4114800"/>
            <a:ext cx="1905000" cy="7112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000"/>
              <a:t>ID = IL + IP</a:t>
            </a:r>
          </a:p>
          <a:p>
            <a:r>
              <a:rPr lang="en-US" sz="2000"/>
              <a:t>              2</a:t>
            </a:r>
          </a:p>
        </p:txBody>
      </p:sp>
      <p:sp>
        <p:nvSpPr>
          <p:cNvPr id="302089" name="Line 9"/>
          <p:cNvSpPr>
            <a:spLocks noChangeShapeType="1"/>
          </p:cNvSpPr>
          <p:nvPr/>
        </p:nvSpPr>
        <p:spPr bwMode="auto">
          <a:xfrm>
            <a:off x="3352800" y="4495800"/>
            <a:ext cx="914400" cy="0"/>
          </a:xfrm>
          <a:prstGeom prst="line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/>
          <a:lstStyle/>
          <a:p>
            <a:endParaRPr lang="id-ID"/>
          </a:p>
        </p:txBody>
      </p:sp>
      <p:sp>
        <p:nvSpPr>
          <p:cNvPr id="302090" name="Rectangle 10"/>
          <p:cNvSpPr>
            <a:spLocks noChangeArrowheads="1"/>
          </p:cNvSpPr>
          <p:nvPr/>
        </p:nvSpPr>
        <p:spPr bwMode="auto">
          <a:xfrm>
            <a:off x="1219200" y="4876800"/>
            <a:ext cx="70104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b="0"/>
              <a:t>Diketahui 	IL = 244 </a:t>
            </a:r>
          </a:p>
          <a:p>
            <a:r>
              <a:rPr lang="en-US" b="0"/>
              <a:t>		IP = 245</a:t>
            </a:r>
          </a:p>
          <a:p>
            <a:r>
              <a:rPr lang="en-US" b="0"/>
              <a:t>	</a:t>
            </a:r>
          </a:p>
          <a:p>
            <a:pPr lvl="1"/>
            <a:r>
              <a:rPr lang="en-US" b="0"/>
              <a:t>		ID = ?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2A8A-F18A-4762-B61E-CE92BE91AA9E}" type="slidenum">
              <a:rPr lang="en-US"/>
              <a:pPr/>
              <a:t>23</a:t>
            </a:fld>
            <a:endParaRPr lang="en-US"/>
          </a:p>
        </p:txBody>
      </p:sp>
      <p:sp>
        <p:nvSpPr>
          <p:cNvPr id="279554" name="Text Box 2"/>
          <p:cNvSpPr txBox="1">
            <a:spLocks noChangeArrowheads="1"/>
          </p:cNvSpPr>
          <p:nvPr/>
        </p:nvSpPr>
        <p:spPr bwMode="auto">
          <a:xfrm>
            <a:off x="838200" y="6096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TERTIMBANG</a:t>
            </a:r>
          </a:p>
        </p:txBody>
      </p:sp>
      <p:sp>
        <p:nvSpPr>
          <p:cNvPr id="279555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79556" name="Text Box 4"/>
          <p:cNvSpPr txBox="1">
            <a:spLocks noChangeArrowheads="1"/>
          </p:cNvSpPr>
          <p:nvPr/>
        </p:nvSpPr>
        <p:spPr bwMode="auto">
          <a:xfrm>
            <a:off x="990600" y="1828800"/>
            <a:ext cx="7162800" cy="2992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1000" indent="-3810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5. 	Formula Marshal-Edgeworth</a:t>
            </a:r>
            <a:endParaRPr lang="en-US" sz="1600">
              <a:cs typeface="Times New Roman" pitchFamily="18" charset="0"/>
            </a:endParaRPr>
          </a:p>
          <a:p>
            <a:pPr marL="381000" indent="-381000" algn="just">
              <a:spcBef>
                <a:spcPct val="50000"/>
              </a:spcBef>
            </a:pPr>
            <a:r>
              <a:rPr lang="en-US" sz="1400">
                <a:cs typeface="Arial" charset="0"/>
              </a:rPr>
              <a:t>	</a:t>
            </a:r>
            <a:r>
              <a:rPr lang="en-US" b="0">
                <a:cs typeface="Arial" charset="0"/>
              </a:rPr>
              <a:t>Formula Marshal-Edgeworth relatif berbeda dengan konsep Laspeyres dan Paasche. </a:t>
            </a:r>
          </a:p>
          <a:p>
            <a:pPr marL="381000" indent="-381000" algn="just">
              <a:spcBef>
                <a:spcPct val="50000"/>
              </a:spcBef>
            </a:pPr>
            <a:r>
              <a:rPr lang="en-US" b="0">
                <a:cs typeface="Arial" charset="0"/>
              </a:rPr>
              <a:t>	Menggunakan bobot berupa jumlah kuantitas pada tahun t dengan kuantitas pada tahun dasar. </a:t>
            </a:r>
          </a:p>
          <a:p>
            <a:pPr marL="381000" indent="-381000" algn="just">
              <a:spcBef>
                <a:spcPct val="50000"/>
              </a:spcBef>
            </a:pPr>
            <a:r>
              <a:rPr lang="en-US" b="0">
                <a:cs typeface="Arial" charset="0"/>
              </a:rPr>
              <a:t>	Pembobotan ini diharapkan akan mendapatkan nilai yang lebih baik. </a:t>
            </a:r>
          </a:p>
          <a:p>
            <a:pPr marL="381000" indent="-381000" algn="just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 	Rumus:</a:t>
            </a:r>
            <a:endParaRPr lang="en-US" b="0"/>
          </a:p>
        </p:txBody>
      </p:sp>
      <p:sp>
        <p:nvSpPr>
          <p:cNvPr id="279557" name="Text Box 5"/>
          <p:cNvSpPr txBox="1">
            <a:spLocks noChangeArrowheads="1"/>
          </p:cNvSpPr>
          <p:nvPr/>
        </p:nvSpPr>
        <p:spPr bwMode="auto">
          <a:xfrm>
            <a:off x="914400" y="762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sp>
        <p:nvSpPr>
          <p:cNvPr id="279559" name="Rectangle 7"/>
          <p:cNvSpPr>
            <a:spLocks noChangeArrowheads="1"/>
          </p:cNvSpPr>
          <p:nvPr/>
        </p:nvSpPr>
        <p:spPr bwMode="auto">
          <a:xfrm>
            <a:off x="2438400" y="5183188"/>
            <a:ext cx="3505200" cy="760412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/>
              <a:t>IME  =  </a:t>
            </a:r>
            <a:r>
              <a:rPr lang="en-US">
                <a:sym typeface="Symbol" pitchFamily="18" charset="2"/>
              </a:rPr>
              <a:t></a:t>
            </a:r>
            <a:r>
              <a:rPr lang="en-US"/>
              <a:t>Ht (Ko+Kt) x 100</a:t>
            </a:r>
          </a:p>
          <a:p>
            <a:pPr>
              <a:lnSpc>
                <a:spcPct val="140000"/>
              </a:lnSpc>
            </a:pPr>
            <a:r>
              <a:rPr lang="en-US"/>
              <a:t>              </a:t>
            </a:r>
            <a:r>
              <a:rPr lang="en-US">
                <a:sym typeface="Symbol" pitchFamily="18" charset="2"/>
              </a:rPr>
              <a:t></a:t>
            </a:r>
            <a:r>
              <a:rPr lang="en-US"/>
              <a:t>Ho (Ko+Kt)</a:t>
            </a:r>
            <a:endParaRPr lang="en-US" sz="1600"/>
          </a:p>
        </p:txBody>
      </p:sp>
      <p:sp>
        <p:nvSpPr>
          <p:cNvPr id="279560" name="Line 8"/>
          <p:cNvSpPr>
            <a:spLocks noChangeShapeType="1"/>
          </p:cNvSpPr>
          <p:nvPr/>
        </p:nvSpPr>
        <p:spPr bwMode="auto">
          <a:xfrm>
            <a:off x="3505200" y="5562600"/>
            <a:ext cx="1524000" cy="0"/>
          </a:xfrm>
          <a:prstGeom prst="line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/>
          <a:lstStyle/>
          <a:p>
            <a:endParaRPr lang="id-ID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CDCC-9E67-4606-AFED-6C05FD1866E7}" type="slidenum">
              <a:rPr lang="en-US"/>
              <a:pPr/>
              <a:t>24</a:t>
            </a:fld>
            <a:endParaRPr lang="en-US"/>
          </a:p>
        </p:txBody>
      </p:sp>
      <p:sp>
        <p:nvSpPr>
          <p:cNvPr id="280578" name="Text Box 2"/>
          <p:cNvSpPr txBox="1">
            <a:spLocks noChangeArrowheads="1"/>
          </p:cNvSpPr>
          <p:nvPr/>
        </p:nvSpPr>
        <p:spPr bwMode="auto">
          <a:xfrm>
            <a:off x="838200" y="6096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  <a:cs typeface="Arial" charset="0"/>
              </a:rPr>
              <a:t>CONTOH FORMULA MARSHAL-EDGEWORTH</a:t>
            </a:r>
            <a:r>
              <a:rPr lang="en-US" sz="2000" b="0">
                <a:solidFill>
                  <a:schemeClr val="accent1"/>
                </a:solidFill>
              </a:rPr>
              <a:t> </a:t>
            </a:r>
          </a:p>
        </p:txBody>
      </p:sp>
      <p:sp>
        <p:nvSpPr>
          <p:cNvPr id="280579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grpSp>
        <p:nvGrpSpPr>
          <p:cNvPr id="280674" name="Group 98"/>
          <p:cNvGrpSpPr>
            <a:grpSpLocks/>
          </p:cNvGrpSpPr>
          <p:nvPr/>
        </p:nvGrpSpPr>
        <p:grpSpPr bwMode="auto">
          <a:xfrm>
            <a:off x="990600" y="1524000"/>
            <a:ext cx="5105400" cy="4953000"/>
            <a:chOff x="-3" y="-3"/>
            <a:chExt cx="2878" cy="3856"/>
          </a:xfrm>
        </p:grpSpPr>
        <p:grpSp>
          <p:nvGrpSpPr>
            <p:cNvPr id="280672" name="Group 96"/>
            <p:cNvGrpSpPr>
              <a:grpSpLocks/>
            </p:cNvGrpSpPr>
            <p:nvPr/>
          </p:nvGrpSpPr>
          <p:grpSpPr bwMode="auto">
            <a:xfrm>
              <a:off x="0" y="0"/>
              <a:ext cx="2872" cy="3850"/>
              <a:chOff x="0" y="0"/>
              <a:chExt cx="2872" cy="3850"/>
            </a:xfrm>
          </p:grpSpPr>
          <p:grpSp>
            <p:nvGrpSpPr>
              <p:cNvPr id="280613" name="Group 37"/>
              <p:cNvGrpSpPr>
                <a:grpSpLocks/>
              </p:cNvGrpSpPr>
              <p:nvPr/>
            </p:nvGrpSpPr>
            <p:grpSpPr bwMode="auto">
              <a:xfrm>
                <a:off x="0" y="0"/>
                <a:ext cx="1120" cy="394"/>
                <a:chOff x="0" y="0"/>
                <a:chExt cx="1120" cy="394"/>
              </a:xfrm>
            </p:grpSpPr>
            <p:sp>
              <p:nvSpPr>
                <p:cNvPr id="280582" name="Rectangle 6"/>
                <p:cNvSpPr>
                  <a:spLocks noChangeArrowheads="1"/>
                </p:cNvSpPr>
                <p:nvPr/>
              </p:nvSpPr>
              <p:spPr bwMode="auto">
                <a:xfrm>
                  <a:off x="43" y="0"/>
                  <a:ext cx="103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>
                      <a:cs typeface="Arial" charset="0"/>
                    </a:rPr>
                    <a:t> Jenis Barang</a:t>
                  </a:r>
                  <a:endParaRPr lang="en-US">
                    <a:cs typeface="Times New Roman" pitchFamily="18" charset="0"/>
                  </a:endParaRPr>
                </a:p>
                <a:p>
                  <a:pPr algn="ctr" eaLnBrk="0" hangingPunct="0"/>
                  <a:endParaRPr lang="en-US"/>
                </a:p>
              </p:txBody>
            </p:sp>
            <p:sp>
              <p:nvSpPr>
                <p:cNvPr id="280612" name="Rectangle 36"/>
                <p:cNvSpPr>
                  <a:spLocks noChangeArrowheads="1"/>
                </p:cNvSpPr>
                <p:nvPr/>
              </p:nvSpPr>
              <p:spPr bwMode="auto">
                <a:xfrm>
                  <a:off x="0" y="0"/>
                  <a:ext cx="112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15" name="Group 39"/>
              <p:cNvGrpSpPr>
                <a:grpSpLocks/>
              </p:cNvGrpSpPr>
              <p:nvPr/>
            </p:nvGrpSpPr>
            <p:grpSpPr bwMode="auto">
              <a:xfrm>
                <a:off x="1120" y="0"/>
                <a:ext cx="946" cy="394"/>
                <a:chOff x="1120" y="0"/>
                <a:chExt cx="946" cy="394"/>
              </a:xfrm>
            </p:grpSpPr>
            <p:sp>
              <p:nvSpPr>
                <p:cNvPr id="280583" name="Rectangle 7"/>
                <p:cNvSpPr>
                  <a:spLocks noChangeArrowheads="1"/>
                </p:cNvSpPr>
                <p:nvPr/>
              </p:nvSpPr>
              <p:spPr bwMode="auto">
                <a:xfrm>
                  <a:off x="1163" y="0"/>
                  <a:ext cx="860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>
                      <a:cs typeface="Arial" charset="0"/>
                    </a:rPr>
                    <a:t>Ho(Ko+Kt)</a:t>
                  </a:r>
                  <a:endParaRPr lang="en-US" sz="16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/>
                </a:p>
              </p:txBody>
            </p:sp>
            <p:sp>
              <p:nvSpPr>
                <p:cNvPr id="280614" name="Rectangle 38"/>
                <p:cNvSpPr>
                  <a:spLocks noChangeArrowheads="1"/>
                </p:cNvSpPr>
                <p:nvPr/>
              </p:nvSpPr>
              <p:spPr bwMode="auto">
                <a:xfrm>
                  <a:off x="1120" y="0"/>
                  <a:ext cx="946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17" name="Group 41"/>
              <p:cNvGrpSpPr>
                <a:grpSpLocks/>
              </p:cNvGrpSpPr>
              <p:nvPr/>
            </p:nvGrpSpPr>
            <p:grpSpPr bwMode="auto">
              <a:xfrm>
                <a:off x="2066" y="0"/>
                <a:ext cx="806" cy="394"/>
                <a:chOff x="2066" y="0"/>
                <a:chExt cx="806" cy="394"/>
              </a:xfrm>
            </p:grpSpPr>
            <p:sp>
              <p:nvSpPr>
                <p:cNvPr id="280584" name="Rectangle 8"/>
                <p:cNvSpPr>
                  <a:spLocks noChangeArrowheads="1"/>
                </p:cNvSpPr>
                <p:nvPr/>
              </p:nvSpPr>
              <p:spPr bwMode="auto">
                <a:xfrm>
                  <a:off x="2109" y="0"/>
                  <a:ext cx="720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>
                      <a:cs typeface="Arial" charset="0"/>
                    </a:rPr>
                    <a:t>Ht(Ko+Kt)</a:t>
                  </a:r>
                  <a:endParaRPr lang="en-US" sz="16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/>
                </a:p>
              </p:txBody>
            </p:sp>
            <p:sp>
              <p:nvSpPr>
                <p:cNvPr id="280616" name="Rectangle 40"/>
                <p:cNvSpPr>
                  <a:spLocks noChangeArrowheads="1"/>
                </p:cNvSpPr>
                <p:nvPr/>
              </p:nvSpPr>
              <p:spPr bwMode="auto">
                <a:xfrm>
                  <a:off x="2066" y="0"/>
                  <a:ext cx="806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19" name="Group 43"/>
              <p:cNvGrpSpPr>
                <a:grpSpLocks/>
              </p:cNvGrpSpPr>
              <p:nvPr/>
            </p:nvGrpSpPr>
            <p:grpSpPr bwMode="auto">
              <a:xfrm>
                <a:off x="0" y="394"/>
                <a:ext cx="1120" cy="384"/>
                <a:chOff x="0" y="394"/>
                <a:chExt cx="1120" cy="384"/>
              </a:xfrm>
            </p:grpSpPr>
            <p:sp>
              <p:nvSpPr>
                <p:cNvPr id="280585" name="Rectangle 9"/>
                <p:cNvSpPr>
                  <a:spLocks noChangeArrowheads="1"/>
                </p:cNvSpPr>
                <p:nvPr/>
              </p:nvSpPr>
              <p:spPr bwMode="auto">
                <a:xfrm>
                  <a:off x="43" y="394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b="0">
                      <a:cs typeface="Arial" charset="0"/>
                    </a:rPr>
                    <a:t>Beras</a:t>
                  </a:r>
                  <a:endParaRPr lang="en-US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b="0"/>
                </a:p>
              </p:txBody>
            </p:sp>
            <p:sp>
              <p:nvSpPr>
                <p:cNvPr id="280618" name="Rectangle 42"/>
                <p:cNvSpPr>
                  <a:spLocks noChangeArrowheads="1"/>
                </p:cNvSpPr>
                <p:nvPr/>
              </p:nvSpPr>
              <p:spPr bwMode="auto">
                <a:xfrm>
                  <a:off x="0" y="394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21" name="Group 45"/>
              <p:cNvGrpSpPr>
                <a:grpSpLocks/>
              </p:cNvGrpSpPr>
              <p:nvPr/>
            </p:nvGrpSpPr>
            <p:grpSpPr bwMode="auto">
              <a:xfrm>
                <a:off x="1120" y="394"/>
                <a:ext cx="946" cy="384"/>
                <a:chOff x="1120" y="394"/>
                <a:chExt cx="946" cy="384"/>
              </a:xfrm>
            </p:grpSpPr>
            <p:sp>
              <p:nvSpPr>
                <p:cNvPr id="280586" name="Rectangle 10"/>
                <p:cNvSpPr>
                  <a:spLocks noChangeArrowheads="1"/>
                </p:cNvSpPr>
                <p:nvPr/>
              </p:nvSpPr>
              <p:spPr bwMode="auto">
                <a:xfrm>
                  <a:off x="1163" y="394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endParaRPr lang="en-US" b="0">
                    <a:cs typeface="Arial" charset="0"/>
                  </a:endParaRPr>
                </a:p>
                <a:p>
                  <a:pPr algn="r"/>
                  <a:r>
                    <a:rPr lang="en-US" b="0">
                      <a:cs typeface="Arial" charset="0"/>
                    </a:rPr>
                    <a:t>105.418</a:t>
                  </a:r>
                  <a:endParaRPr lang="en-US" b="0"/>
                </a:p>
              </p:txBody>
            </p:sp>
            <p:sp>
              <p:nvSpPr>
                <p:cNvPr id="280620" name="Rectangle 44"/>
                <p:cNvSpPr>
                  <a:spLocks noChangeArrowheads="1"/>
                </p:cNvSpPr>
                <p:nvPr/>
              </p:nvSpPr>
              <p:spPr bwMode="auto">
                <a:xfrm>
                  <a:off x="1120" y="394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23" name="Group 47"/>
              <p:cNvGrpSpPr>
                <a:grpSpLocks/>
              </p:cNvGrpSpPr>
              <p:nvPr/>
            </p:nvGrpSpPr>
            <p:grpSpPr bwMode="auto">
              <a:xfrm>
                <a:off x="2066" y="394"/>
                <a:ext cx="806" cy="384"/>
                <a:chOff x="2066" y="394"/>
                <a:chExt cx="806" cy="384"/>
              </a:xfrm>
            </p:grpSpPr>
            <p:sp>
              <p:nvSpPr>
                <p:cNvPr id="280587" name="Rectangle 11"/>
                <p:cNvSpPr>
                  <a:spLocks noChangeArrowheads="1"/>
                </p:cNvSpPr>
                <p:nvPr/>
              </p:nvSpPr>
              <p:spPr bwMode="auto">
                <a:xfrm>
                  <a:off x="2109" y="394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263.260</a:t>
                  </a:r>
                  <a:endParaRPr lang="en-US" b="0"/>
                </a:p>
              </p:txBody>
            </p:sp>
            <p:sp>
              <p:nvSpPr>
                <p:cNvPr id="280622" name="Rectangle 46"/>
                <p:cNvSpPr>
                  <a:spLocks noChangeArrowheads="1"/>
                </p:cNvSpPr>
                <p:nvPr/>
              </p:nvSpPr>
              <p:spPr bwMode="auto">
                <a:xfrm>
                  <a:off x="2066" y="394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25" name="Group 49"/>
              <p:cNvGrpSpPr>
                <a:grpSpLocks/>
              </p:cNvGrpSpPr>
              <p:nvPr/>
            </p:nvGrpSpPr>
            <p:grpSpPr bwMode="auto">
              <a:xfrm>
                <a:off x="0" y="778"/>
                <a:ext cx="1120" cy="384"/>
                <a:chOff x="0" y="778"/>
                <a:chExt cx="1120" cy="384"/>
              </a:xfrm>
            </p:grpSpPr>
            <p:sp>
              <p:nvSpPr>
                <p:cNvPr id="280588" name="Rectangle 12"/>
                <p:cNvSpPr>
                  <a:spLocks noChangeArrowheads="1"/>
                </p:cNvSpPr>
                <p:nvPr/>
              </p:nvSpPr>
              <p:spPr bwMode="auto">
                <a:xfrm>
                  <a:off x="43" y="778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b="0">
                      <a:cs typeface="Arial" charset="0"/>
                    </a:rPr>
                    <a:t>Jagung</a:t>
                  </a:r>
                  <a:endParaRPr lang="en-US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b="0"/>
                </a:p>
              </p:txBody>
            </p:sp>
            <p:sp>
              <p:nvSpPr>
                <p:cNvPr id="280624" name="Rectangle 48"/>
                <p:cNvSpPr>
                  <a:spLocks noChangeArrowheads="1"/>
                </p:cNvSpPr>
                <p:nvPr/>
              </p:nvSpPr>
              <p:spPr bwMode="auto">
                <a:xfrm>
                  <a:off x="0" y="778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27" name="Group 51"/>
              <p:cNvGrpSpPr>
                <a:grpSpLocks/>
              </p:cNvGrpSpPr>
              <p:nvPr/>
            </p:nvGrpSpPr>
            <p:grpSpPr bwMode="auto">
              <a:xfrm>
                <a:off x="1120" y="778"/>
                <a:ext cx="946" cy="384"/>
                <a:chOff x="1120" y="778"/>
                <a:chExt cx="946" cy="384"/>
              </a:xfrm>
            </p:grpSpPr>
            <p:sp>
              <p:nvSpPr>
                <p:cNvPr id="280589" name="Rectangle 13"/>
                <p:cNvSpPr>
                  <a:spLocks noChangeArrowheads="1"/>
                </p:cNvSpPr>
                <p:nvPr/>
              </p:nvSpPr>
              <p:spPr bwMode="auto">
                <a:xfrm>
                  <a:off x="1163" y="778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9.731</a:t>
                  </a:r>
                  <a:endParaRPr lang="en-US" b="0"/>
                </a:p>
              </p:txBody>
            </p:sp>
            <p:sp>
              <p:nvSpPr>
                <p:cNvPr id="280626" name="Rectangle 50"/>
                <p:cNvSpPr>
                  <a:spLocks noChangeArrowheads="1"/>
                </p:cNvSpPr>
                <p:nvPr/>
              </p:nvSpPr>
              <p:spPr bwMode="auto">
                <a:xfrm>
                  <a:off x="1120" y="778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29" name="Group 53"/>
              <p:cNvGrpSpPr>
                <a:grpSpLocks/>
              </p:cNvGrpSpPr>
              <p:nvPr/>
            </p:nvGrpSpPr>
            <p:grpSpPr bwMode="auto">
              <a:xfrm>
                <a:off x="2066" y="778"/>
                <a:ext cx="806" cy="384"/>
                <a:chOff x="2066" y="778"/>
                <a:chExt cx="806" cy="384"/>
              </a:xfrm>
            </p:grpSpPr>
            <p:sp>
              <p:nvSpPr>
                <p:cNvPr id="280590" name="Rectangle 14"/>
                <p:cNvSpPr>
                  <a:spLocks noChangeArrowheads="1"/>
                </p:cNvSpPr>
                <p:nvPr/>
              </p:nvSpPr>
              <p:spPr bwMode="auto">
                <a:xfrm>
                  <a:off x="2109" y="778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24.255</a:t>
                  </a:r>
                  <a:endParaRPr lang="en-US" b="0"/>
                </a:p>
              </p:txBody>
            </p:sp>
            <p:sp>
              <p:nvSpPr>
                <p:cNvPr id="280628" name="Rectangle 52"/>
                <p:cNvSpPr>
                  <a:spLocks noChangeArrowheads="1"/>
                </p:cNvSpPr>
                <p:nvPr/>
              </p:nvSpPr>
              <p:spPr bwMode="auto">
                <a:xfrm>
                  <a:off x="2066" y="778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31" name="Group 55"/>
              <p:cNvGrpSpPr>
                <a:grpSpLocks/>
              </p:cNvGrpSpPr>
              <p:nvPr/>
            </p:nvGrpSpPr>
            <p:grpSpPr bwMode="auto">
              <a:xfrm>
                <a:off x="0" y="1162"/>
                <a:ext cx="1120" cy="384"/>
                <a:chOff x="0" y="1162"/>
                <a:chExt cx="1120" cy="384"/>
              </a:xfrm>
            </p:grpSpPr>
            <p:sp>
              <p:nvSpPr>
                <p:cNvPr id="280591" name="Rectangle 15"/>
                <p:cNvSpPr>
                  <a:spLocks noChangeArrowheads="1"/>
                </p:cNvSpPr>
                <p:nvPr/>
              </p:nvSpPr>
              <p:spPr bwMode="auto">
                <a:xfrm>
                  <a:off x="43" y="1162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b="0">
                      <a:cs typeface="Arial" charset="0"/>
                    </a:rPr>
                    <a:t>Kedelai</a:t>
                  </a:r>
                  <a:endParaRPr lang="en-US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b="0"/>
                </a:p>
              </p:txBody>
            </p:sp>
            <p:sp>
              <p:nvSpPr>
                <p:cNvPr id="280630" name="Rectangle 54"/>
                <p:cNvSpPr>
                  <a:spLocks noChangeArrowheads="1"/>
                </p:cNvSpPr>
                <p:nvPr/>
              </p:nvSpPr>
              <p:spPr bwMode="auto">
                <a:xfrm>
                  <a:off x="0" y="1162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33" name="Group 57"/>
              <p:cNvGrpSpPr>
                <a:grpSpLocks/>
              </p:cNvGrpSpPr>
              <p:nvPr/>
            </p:nvGrpSpPr>
            <p:grpSpPr bwMode="auto">
              <a:xfrm>
                <a:off x="1120" y="1162"/>
                <a:ext cx="946" cy="384"/>
                <a:chOff x="1120" y="1162"/>
                <a:chExt cx="946" cy="384"/>
              </a:xfrm>
            </p:grpSpPr>
            <p:sp>
              <p:nvSpPr>
                <p:cNvPr id="280592" name="Rectangle 16"/>
                <p:cNvSpPr>
                  <a:spLocks noChangeArrowheads="1"/>
                </p:cNvSpPr>
                <p:nvPr/>
              </p:nvSpPr>
              <p:spPr bwMode="auto">
                <a:xfrm>
                  <a:off x="1163" y="1162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4.400</a:t>
                  </a:r>
                  <a:endParaRPr lang="en-US" b="0"/>
                </a:p>
              </p:txBody>
            </p:sp>
            <p:sp>
              <p:nvSpPr>
                <p:cNvPr id="280632" name="Rectangle 56"/>
                <p:cNvSpPr>
                  <a:spLocks noChangeArrowheads="1"/>
                </p:cNvSpPr>
                <p:nvPr/>
              </p:nvSpPr>
              <p:spPr bwMode="auto">
                <a:xfrm>
                  <a:off x="1120" y="1162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35" name="Group 59"/>
              <p:cNvGrpSpPr>
                <a:grpSpLocks/>
              </p:cNvGrpSpPr>
              <p:nvPr/>
            </p:nvGrpSpPr>
            <p:grpSpPr bwMode="auto">
              <a:xfrm>
                <a:off x="2066" y="1162"/>
                <a:ext cx="806" cy="384"/>
                <a:chOff x="2066" y="1162"/>
                <a:chExt cx="806" cy="384"/>
              </a:xfrm>
            </p:grpSpPr>
            <p:sp>
              <p:nvSpPr>
                <p:cNvPr id="280593" name="Rectangle 17"/>
                <p:cNvSpPr>
                  <a:spLocks noChangeArrowheads="1"/>
                </p:cNvSpPr>
                <p:nvPr/>
              </p:nvSpPr>
              <p:spPr bwMode="auto">
                <a:xfrm>
                  <a:off x="2109" y="1162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6.440</a:t>
                  </a:r>
                  <a:endParaRPr lang="en-US" b="0"/>
                </a:p>
              </p:txBody>
            </p:sp>
            <p:sp>
              <p:nvSpPr>
                <p:cNvPr id="280634" name="Rectangle 58"/>
                <p:cNvSpPr>
                  <a:spLocks noChangeArrowheads="1"/>
                </p:cNvSpPr>
                <p:nvPr/>
              </p:nvSpPr>
              <p:spPr bwMode="auto">
                <a:xfrm>
                  <a:off x="2066" y="1162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37" name="Group 61"/>
              <p:cNvGrpSpPr>
                <a:grpSpLocks/>
              </p:cNvGrpSpPr>
              <p:nvPr/>
            </p:nvGrpSpPr>
            <p:grpSpPr bwMode="auto">
              <a:xfrm>
                <a:off x="0" y="1546"/>
                <a:ext cx="1120" cy="384"/>
                <a:chOff x="0" y="1546"/>
                <a:chExt cx="1120" cy="384"/>
              </a:xfrm>
            </p:grpSpPr>
            <p:sp>
              <p:nvSpPr>
                <p:cNvPr id="280594" name="Rectangle 18"/>
                <p:cNvSpPr>
                  <a:spLocks noChangeArrowheads="1"/>
                </p:cNvSpPr>
                <p:nvPr/>
              </p:nvSpPr>
              <p:spPr bwMode="auto">
                <a:xfrm>
                  <a:off x="43" y="1546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b="0">
                      <a:cs typeface="Arial" charset="0"/>
                    </a:rPr>
                    <a:t>K. Hijau</a:t>
                  </a:r>
                  <a:endParaRPr lang="en-US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b="0"/>
                </a:p>
              </p:txBody>
            </p:sp>
            <p:sp>
              <p:nvSpPr>
                <p:cNvPr id="280636" name="Rectangle 60"/>
                <p:cNvSpPr>
                  <a:spLocks noChangeArrowheads="1"/>
                </p:cNvSpPr>
                <p:nvPr/>
              </p:nvSpPr>
              <p:spPr bwMode="auto">
                <a:xfrm>
                  <a:off x="0" y="1546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39" name="Group 63"/>
              <p:cNvGrpSpPr>
                <a:grpSpLocks/>
              </p:cNvGrpSpPr>
              <p:nvPr/>
            </p:nvGrpSpPr>
            <p:grpSpPr bwMode="auto">
              <a:xfrm>
                <a:off x="1120" y="1546"/>
                <a:ext cx="946" cy="384"/>
                <a:chOff x="1120" y="1546"/>
                <a:chExt cx="946" cy="384"/>
              </a:xfrm>
            </p:grpSpPr>
            <p:sp>
              <p:nvSpPr>
                <p:cNvPr id="280595" name="Rectangle 19"/>
                <p:cNvSpPr>
                  <a:spLocks noChangeArrowheads="1"/>
                </p:cNvSpPr>
                <p:nvPr/>
              </p:nvSpPr>
              <p:spPr bwMode="auto">
                <a:xfrm>
                  <a:off x="1163" y="1546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1.542</a:t>
                  </a:r>
                  <a:endParaRPr lang="en-US" b="0"/>
                </a:p>
              </p:txBody>
            </p:sp>
            <p:sp>
              <p:nvSpPr>
                <p:cNvPr id="280638" name="Rectangle 62"/>
                <p:cNvSpPr>
                  <a:spLocks noChangeArrowheads="1"/>
                </p:cNvSpPr>
                <p:nvPr/>
              </p:nvSpPr>
              <p:spPr bwMode="auto">
                <a:xfrm>
                  <a:off x="1120" y="1546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41" name="Group 65"/>
              <p:cNvGrpSpPr>
                <a:grpSpLocks/>
              </p:cNvGrpSpPr>
              <p:nvPr/>
            </p:nvGrpSpPr>
            <p:grpSpPr bwMode="auto">
              <a:xfrm>
                <a:off x="2066" y="1546"/>
                <a:ext cx="806" cy="384"/>
                <a:chOff x="2066" y="1546"/>
                <a:chExt cx="806" cy="384"/>
              </a:xfrm>
            </p:grpSpPr>
            <p:sp>
              <p:nvSpPr>
                <p:cNvPr id="280596" name="Rectangle 20"/>
                <p:cNvSpPr>
                  <a:spLocks noChangeArrowheads="1"/>
                </p:cNvSpPr>
                <p:nvPr/>
              </p:nvSpPr>
              <p:spPr bwMode="auto">
                <a:xfrm>
                  <a:off x="2109" y="1546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3.192</a:t>
                  </a:r>
                  <a:endParaRPr lang="en-US" b="0"/>
                </a:p>
              </p:txBody>
            </p:sp>
            <p:sp>
              <p:nvSpPr>
                <p:cNvPr id="280640" name="Rectangle 64"/>
                <p:cNvSpPr>
                  <a:spLocks noChangeArrowheads="1"/>
                </p:cNvSpPr>
                <p:nvPr/>
              </p:nvSpPr>
              <p:spPr bwMode="auto">
                <a:xfrm>
                  <a:off x="2066" y="1546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43" name="Group 67"/>
              <p:cNvGrpSpPr>
                <a:grpSpLocks/>
              </p:cNvGrpSpPr>
              <p:nvPr/>
            </p:nvGrpSpPr>
            <p:grpSpPr bwMode="auto">
              <a:xfrm>
                <a:off x="0" y="1930"/>
                <a:ext cx="1120" cy="384"/>
                <a:chOff x="0" y="1930"/>
                <a:chExt cx="1120" cy="384"/>
              </a:xfrm>
            </p:grpSpPr>
            <p:sp>
              <p:nvSpPr>
                <p:cNvPr id="280597" name="Rectangle 21"/>
                <p:cNvSpPr>
                  <a:spLocks noChangeArrowheads="1"/>
                </p:cNvSpPr>
                <p:nvPr/>
              </p:nvSpPr>
              <p:spPr bwMode="auto">
                <a:xfrm>
                  <a:off x="43" y="1930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b="0">
                      <a:cs typeface="Arial" charset="0"/>
                    </a:rPr>
                    <a:t>K.Tanah</a:t>
                  </a:r>
                  <a:endParaRPr lang="en-US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b="0"/>
                </a:p>
              </p:txBody>
            </p:sp>
            <p:sp>
              <p:nvSpPr>
                <p:cNvPr id="280642" name="Rectangle 66"/>
                <p:cNvSpPr>
                  <a:spLocks noChangeArrowheads="1"/>
                </p:cNvSpPr>
                <p:nvPr/>
              </p:nvSpPr>
              <p:spPr bwMode="auto">
                <a:xfrm>
                  <a:off x="0" y="1930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45" name="Group 69"/>
              <p:cNvGrpSpPr>
                <a:grpSpLocks/>
              </p:cNvGrpSpPr>
              <p:nvPr/>
            </p:nvGrpSpPr>
            <p:grpSpPr bwMode="auto">
              <a:xfrm>
                <a:off x="1120" y="1930"/>
                <a:ext cx="946" cy="384"/>
                <a:chOff x="1120" y="1930"/>
                <a:chExt cx="946" cy="384"/>
              </a:xfrm>
            </p:grpSpPr>
            <p:sp>
              <p:nvSpPr>
                <p:cNvPr id="280598" name="Rectangle 22"/>
                <p:cNvSpPr>
                  <a:spLocks noChangeArrowheads="1"/>
                </p:cNvSpPr>
                <p:nvPr/>
              </p:nvSpPr>
              <p:spPr bwMode="auto">
                <a:xfrm>
                  <a:off x="1163" y="1930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3.126</a:t>
                  </a:r>
                  <a:endParaRPr lang="en-US" b="0"/>
                </a:p>
              </p:txBody>
            </p:sp>
            <p:sp>
              <p:nvSpPr>
                <p:cNvPr id="280644" name="Rectangle 68"/>
                <p:cNvSpPr>
                  <a:spLocks noChangeArrowheads="1"/>
                </p:cNvSpPr>
                <p:nvPr/>
              </p:nvSpPr>
              <p:spPr bwMode="auto">
                <a:xfrm>
                  <a:off x="1120" y="1930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47" name="Group 71"/>
              <p:cNvGrpSpPr>
                <a:grpSpLocks/>
              </p:cNvGrpSpPr>
              <p:nvPr/>
            </p:nvGrpSpPr>
            <p:grpSpPr bwMode="auto">
              <a:xfrm>
                <a:off x="2066" y="1930"/>
                <a:ext cx="806" cy="384"/>
                <a:chOff x="2066" y="1930"/>
                <a:chExt cx="806" cy="384"/>
              </a:xfrm>
            </p:grpSpPr>
            <p:sp>
              <p:nvSpPr>
                <p:cNvPr id="280599" name="Rectangle 23"/>
                <p:cNvSpPr>
                  <a:spLocks noChangeArrowheads="1"/>
                </p:cNvSpPr>
                <p:nvPr/>
              </p:nvSpPr>
              <p:spPr bwMode="auto">
                <a:xfrm>
                  <a:off x="2109" y="1930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4.340</a:t>
                  </a:r>
                  <a:endParaRPr lang="en-US" b="0"/>
                </a:p>
              </p:txBody>
            </p:sp>
            <p:sp>
              <p:nvSpPr>
                <p:cNvPr id="280646" name="Rectangle 70"/>
                <p:cNvSpPr>
                  <a:spLocks noChangeArrowheads="1"/>
                </p:cNvSpPr>
                <p:nvPr/>
              </p:nvSpPr>
              <p:spPr bwMode="auto">
                <a:xfrm>
                  <a:off x="2066" y="1930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49" name="Group 73"/>
              <p:cNvGrpSpPr>
                <a:grpSpLocks/>
              </p:cNvGrpSpPr>
              <p:nvPr/>
            </p:nvGrpSpPr>
            <p:grpSpPr bwMode="auto">
              <a:xfrm>
                <a:off x="0" y="2314"/>
                <a:ext cx="1120" cy="384"/>
                <a:chOff x="0" y="2314"/>
                <a:chExt cx="1120" cy="384"/>
              </a:xfrm>
            </p:grpSpPr>
            <p:sp>
              <p:nvSpPr>
                <p:cNvPr id="280600" name="Rectangle 24"/>
                <p:cNvSpPr>
                  <a:spLocks noChangeArrowheads="1"/>
                </p:cNvSpPr>
                <p:nvPr/>
              </p:nvSpPr>
              <p:spPr bwMode="auto">
                <a:xfrm>
                  <a:off x="43" y="2314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b="0">
                      <a:cs typeface="Arial" charset="0"/>
                    </a:rPr>
                    <a:t>Ket.Pohon</a:t>
                  </a:r>
                  <a:endParaRPr lang="en-US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b="0"/>
                </a:p>
              </p:txBody>
            </p:sp>
            <p:sp>
              <p:nvSpPr>
                <p:cNvPr id="280648" name="Rectangle 72"/>
                <p:cNvSpPr>
                  <a:spLocks noChangeArrowheads="1"/>
                </p:cNvSpPr>
                <p:nvPr/>
              </p:nvSpPr>
              <p:spPr bwMode="auto">
                <a:xfrm>
                  <a:off x="0" y="2314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51" name="Group 75"/>
              <p:cNvGrpSpPr>
                <a:grpSpLocks/>
              </p:cNvGrpSpPr>
              <p:nvPr/>
            </p:nvGrpSpPr>
            <p:grpSpPr bwMode="auto">
              <a:xfrm>
                <a:off x="1120" y="2314"/>
                <a:ext cx="946" cy="384"/>
                <a:chOff x="1120" y="2314"/>
                <a:chExt cx="946" cy="384"/>
              </a:xfrm>
            </p:grpSpPr>
            <p:sp>
              <p:nvSpPr>
                <p:cNvPr id="280601" name="Rectangle 25"/>
                <p:cNvSpPr>
                  <a:spLocks noChangeArrowheads="1"/>
                </p:cNvSpPr>
                <p:nvPr/>
              </p:nvSpPr>
              <p:spPr bwMode="auto">
                <a:xfrm>
                  <a:off x="1163" y="2314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7.825</a:t>
                  </a:r>
                  <a:endParaRPr lang="en-US" b="0"/>
                </a:p>
              </p:txBody>
            </p:sp>
            <p:sp>
              <p:nvSpPr>
                <p:cNvPr id="280650" name="Rectangle 74"/>
                <p:cNvSpPr>
                  <a:spLocks noChangeArrowheads="1"/>
                </p:cNvSpPr>
                <p:nvPr/>
              </p:nvSpPr>
              <p:spPr bwMode="auto">
                <a:xfrm>
                  <a:off x="1120" y="2314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53" name="Group 77"/>
              <p:cNvGrpSpPr>
                <a:grpSpLocks/>
              </p:cNvGrpSpPr>
              <p:nvPr/>
            </p:nvGrpSpPr>
            <p:grpSpPr bwMode="auto">
              <a:xfrm>
                <a:off x="2066" y="2314"/>
                <a:ext cx="806" cy="384"/>
                <a:chOff x="2066" y="2314"/>
                <a:chExt cx="806" cy="384"/>
              </a:xfrm>
            </p:grpSpPr>
            <p:sp>
              <p:nvSpPr>
                <p:cNvPr id="280602" name="Rectangle 26"/>
                <p:cNvSpPr>
                  <a:spLocks noChangeArrowheads="1"/>
                </p:cNvSpPr>
                <p:nvPr/>
              </p:nvSpPr>
              <p:spPr bwMode="auto">
                <a:xfrm>
                  <a:off x="2109" y="2314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20.930</a:t>
                  </a:r>
                  <a:endParaRPr lang="en-US" b="0"/>
                </a:p>
              </p:txBody>
            </p:sp>
            <p:sp>
              <p:nvSpPr>
                <p:cNvPr id="280652" name="Rectangle 76"/>
                <p:cNvSpPr>
                  <a:spLocks noChangeArrowheads="1"/>
                </p:cNvSpPr>
                <p:nvPr/>
              </p:nvSpPr>
              <p:spPr bwMode="auto">
                <a:xfrm>
                  <a:off x="2066" y="2314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55" name="Group 79"/>
              <p:cNvGrpSpPr>
                <a:grpSpLocks/>
              </p:cNvGrpSpPr>
              <p:nvPr/>
            </p:nvGrpSpPr>
            <p:grpSpPr bwMode="auto">
              <a:xfrm>
                <a:off x="0" y="2698"/>
                <a:ext cx="1120" cy="384"/>
                <a:chOff x="0" y="2698"/>
                <a:chExt cx="1120" cy="384"/>
              </a:xfrm>
            </p:grpSpPr>
            <p:sp>
              <p:nvSpPr>
                <p:cNvPr id="280603" name="Rectangle 27"/>
                <p:cNvSpPr>
                  <a:spLocks noChangeArrowheads="1"/>
                </p:cNvSpPr>
                <p:nvPr/>
              </p:nvSpPr>
              <p:spPr bwMode="auto">
                <a:xfrm>
                  <a:off x="43" y="2698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b="0">
                      <a:cs typeface="Arial" charset="0"/>
                    </a:rPr>
                    <a:t>Ket.Rambat</a:t>
                  </a:r>
                  <a:endParaRPr lang="en-US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b="0"/>
                </a:p>
              </p:txBody>
            </p:sp>
            <p:sp>
              <p:nvSpPr>
                <p:cNvPr id="280654" name="Rectangle 78"/>
                <p:cNvSpPr>
                  <a:spLocks noChangeArrowheads="1"/>
                </p:cNvSpPr>
                <p:nvPr/>
              </p:nvSpPr>
              <p:spPr bwMode="auto">
                <a:xfrm>
                  <a:off x="0" y="2698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57" name="Group 81"/>
              <p:cNvGrpSpPr>
                <a:grpSpLocks/>
              </p:cNvGrpSpPr>
              <p:nvPr/>
            </p:nvGrpSpPr>
            <p:grpSpPr bwMode="auto">
              <a:xfrm>
                <a:off x="1120" y="2698"/>
                <a:ext cx="946" cy="384"/>
                <a:chOff x="1120" y="2698"/>
                <a:chExt cx="946" cy="384"/>
              </a:xfrm>
            </p:grpSpPr>
            <p:sp>
              <p:nvSpPr>
                <p:cNvPr id="280604" name="Rectangle 28"/>
                <p:cNvSpPr>
                  <a:spLocks noChangeArrowheads="1"/>
                </p:cNvSpPr>
                <p:nvPr/>
              </p:nvSpPr>
              <p:spPr bwMode="auto">
                <a:xfrm>
                  <a:off x="1163" y="2698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1.404</a:t>
                  </a:r>
                  <a:endParaRPr lang="en-US" b="0"/>
                </a:p>
              </p:txBody>
            </p:sp>
            <p:sp>
              <p:nvSpPr>
                <p:cNvPr id="280656" name="Rectangle 80"/>
                <p:cNvSpPr>
                  <a:spLocks noChangeArrowheads="1"/>
                </p:cNvSpPr>
                <p:nvPr/>
              </p:nvSpPr>
              <p:spPr bwMode="auto">
                <a:xfrm>
                  <a:off x="1120" y="2698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59" name="Group 83"/>
              <p:cNvGrpSpPr>
                <a:grpSpLocks/>
              </p:cNvGrpSpPr>
              <p:nvPr/>
            </p:nvGrpSpPr>
            <p:grpSpPr bwMode="auto">
              <a:xfrm>
                <a:off x="2066" y="2698"/>
                <a:ext cx="806" cy="384"/>
                <a:chOff x="2066" y="2698"/>
                <a:chExt cx="806" cy="384"/>
              </a:xfrm>
            </p:grpSpPr>
            <p:sp>
              <p:nvSpPr>
                <p:cNvPr id="280605" name="Rectangle 29"/>
                <p:cNvSpPr>
                  <a:spLocks noChangeArrowheads="1"/>
                </p:cNvSpPr>
                <p:nvPr/>
              </p:nvSpPr>
              <p:spPr bwMode="auto">
                <a:xfrm>
                  <a:off x="2109" y="2698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3.920</a:t>
                  </a:r>
                  <a:endParaRPr lang="en-US" b="0"/>
                </a:p>
              </p:txBody>
            </p:sp>
            <p:sp>
              <p:nvSpPr>
                <p:cNvPr id="280658" name="Rectangle 82"/>
                <p:cNvSpPr>
                  <a:spLocks noChangeArrowheads="1"/>
                </p:cNvSpPr>
                <p:nvPr/>
              </p:nvSpPr>
              <p:spPr bwMode="auto">
                <a:xfrm>
                  <a:off x="2066" y="2698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61" name="Group 85"/>
              <p:cNvGrpSpPr>
                <a:grpSpLocks/>
              </p:cNvGrpSpPr>
              <p:nvPr/>
            </p:nvGrpSpPr>
            <p:grpSpPr bwMode="auto">
              <a:xfrm>
                <a:off x="0" y="3082"/>
                <a:ext cx="1120" cy="384"/>
                <a:chOff x="0" y="3082"/>
                <a:chExt cx="1120" cy="384"/>
              </a:xfrm>
            </p:grpSpPr>
            <p:sp>
              <p:nvSpPr>
                <p:cNvPr id="280606" name="Rectangle 30"/>
                <p:cNvSpPr>
                  <a:spLocks noChangeArrowheads="1"/>
                </p:cNvSpPr>
                <p:nvPr/>
              </p:nvSpPr>
              <p:spPr bwMode="auto">
                <a:xfrm>
                  <a:off x="43" y="3082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b="0">
                      <a:cs typeface="Arial" charset="0"/>
                    </a:rPr>
                    <a:t>Kentang</a:t>
                  </a:r>
                  <a:endParaRPr lang="en-US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b="0"/>
                </a:p>
              </p:txBody>
            </p:sp>
            <p:sp>
              <p:nvSpPr>
                <p:cNvPr id="280660" name="Rectangle 84"/>
                <p:cNvSpPr>
                  <a:spLocks noChangeArrowheads="1"/>
                </p:cNvSpPr>
                <p:nvPr/>
              </p:nvSpPr>
              <p:spPr bwMode="auto">
                <a:xfrm>
                  <a:off x="0" y="3082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63" name="Group 87"/>
              <p:cNvGrpSpPr>
                <a:grpSpLocks/>
              </p:cNvGrpSpPr>
              <p:nvPr/>
            </p:nvGrpSpPr>
            <p:grpSpPr bwMode="auto">
              <a:xfrm>
                <a:off x="1120" y="3082"/>
                <a:ext cx="946" cy="384"/>
                <a:chOff x="1120" y="3082"/>
                <a:chExt cx="946" cy="384"/>
              </a:xfrm>
            </p:grpSpPr>
            <p:sp>
              <p:nvSpPr>
                <p:cNvPr id="280607" name="Rectangle 31"/>
                <p:cNvSpPr>
                  <a:spLocks noChangeArrowheads="1"/>
                </p:cNvSpPr>
                <p:nvPr/>
              </p:nvSpPr>
              <p:spPr bwMode="auto">
                <a:xfrm>
                  <a:off x="1163" y="3082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1.219</a:t>
                  </a:r>
                  <a:endParaRPr lang="en-US" b="0"/>
                </a:p>
              </p:txBody>
            </p:sp>
            <p:sp>
              <p:nvSpPr>
                <p:cNvPr id="280662" name="Rectangle 86"/>
                <p:cNvSpPr>
                  <a:spLocks noChangeArrowheads="1"/>
                </p:cNvSpPr>
                <p:nvPr/>
              </p:nvSpPr>
              <p:spPr bwMode="auto">
                <a:xfrm>
                  <a:off x="1120" y="3082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65" name="Group 89"/>
              <p:cNvGrpSpPr>
                <a:grpSpLocks/>
              </p:cNvGrpSpPr>
              <p:nvPr/>
            </p:nvGrpSpPr>
            <p:grpSpPr bwMode="auto">
              <a:xfrm>
                <a:off x="2066" y="3082"/>
                <a:ext cx="806" cy="384"/>
                <a:chOff x="2066" y="3082"/>
                <a:chExt cx="806" cy="384"/>
              </a:xfrm>
            </p:grpSpPr>
            <p:sp>
              <p:nvSpPr>
                <p:cNvPr id="280608" name="Rectangle 32"/>
                <p:cNvSpPr>
                  <a:spLocks noChangeArrowheads="1"/>
                </p:cNvSpPr>
                <p:nvPr/>
              </p:nvSpPr>
              <p:spPr bwMode="auto">
                <a:xfrm>
                  <a:off x="2109" y="3082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b="0">
                      <a:cs typeface="Arial" charset="0"/>
                    </a:rPr>
                    <a:t>2.450</a:t>
                  </a:r>
                  <a:endParaRPr lang="en-US" b="0"/>
                </a:p>
              </p:txBody>
            </p:sp>
            <p:sp>
              <p:nvSpPr>
                <p:cNvPr id="280664" name="Rectangle 88"/>
                <p:cNvSpPr>
                  <a:spLocks noChangeArrowheads="1"/>
                </p:cNvSpPr>
                <p:nvPr/>
              </p:nvSpPr>
              <p:spPr bwMode="auto">
                <a:xfrm>
                  <a:off x="2066" y="3082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67" name="Group 91"/>
              <p:cNvGrpSpPr>
                <a:grpSpLocks/>
              </p:cNvGrpSpPr>
              <p:nvPr/>
            </p:nvGrpSpPr>
            <p:grpSpPr bwMode="auto">
              <a:xfrm>
                <a:off x="0" y="3466"/>
                <a:ext cx="1120" cy="384"/>
                <a:chOff x="0" y="3466"/>
                <a:chExt cx="1120" cy="384"/>
              </a:xfrm>
            </p:grpSpPr>
            <p:sp>
              <p:nvSpPr>
                <p:cNvPr id="280609" name="Rectangle 33"/>
                <p:cNvSpPr>
                  <a:spLocks noChangeArrowheads="1"/>
                </p:cNvSpPr>
                <p:nvPr/>
              </p:nvSpPr>
              <p:spPr bwMode="auto">
                <a:xfrm>
                  <a:off x="43" y="3466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>
                      <a:cs typeface="Arial" charset="0"/>
                    </a:rPr>
                    <a:t>Jumlah</a:t>
                  </a:r>
                  <a:endParaRPr lang="en-US">
                    <a:cs typeface="Times New Roman" pitchFamily="18" charset="0"/>
                  </a:endParaRPr>
                </a:p>
                <a:p>
                  <a:pPr algn="just" eaLnBrk="0" hangingPunct="0"/>
                  <a:endParaRPr lang="en-US"/>
                </a:p>
              </p:txBody>
            </p:sp>
            <p:sp>
              <p:nvSpPr>
                <p:cNvPr id="280666" name="Rectangle 90"/>
                <p:cNvSpPr>
                  <a:spLocks noChangeArrowheads="1"/>
                </p:cNvSpPr>
                <p:nvPr/>
              </p:nvSpPr>
              <p:spPr bwMode="auto">
                <a:xfrm>
                  <a:off x="0" y="3466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69" name="Group 93"/>
              <p:cNvGrpSpPr>
                <a:grpSpLocks/>
              </p:cNvGrpSpPr>
              <p:nvPr/>
            </p:nvGrpSpPr>
            <p:grpSpPr bwMode="auto">
              <a:xfrm>
                <a:off x="1120" y="3466"/>
                <a:ext cx="946" cy="384"/>
                <a:chOff x="1120" y="3466"/>
                <a:chExt cx="946" cy="384"/>
              </a:xfrm>
            </p:grpSpPr>
            <p:sp>
              <p:nvSpPr>
                <p:cNvPr id="280610" name="Rectangle 34"/>
                <p:cNvSpPr>
                  <a:spLocks noChangeArrowheads="1"/>
                </p:cNvSpPr>
                <p:nvPr/>
              </p:nvSpPr>
              <p:spPr bwMode="auto">
                <a:xfrm>
                  <a:off x="1163" y="3466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>
                      <a:cs typeface="Arial" charset="0"/>
                    </a:rPr>
                    <a:t>134.665</a:t>
                  </a:r>
                  <a:endParaRPr lang="en-US"/>
                </a:p>
              </p:txBody>
            </p:sp>
            <p:sp>
              <p:nvSpPr>
                <p:cNvPr id="280668" name="Rectangle 92"/>
                <p:cNvSpPr>
                  <a:spLocks noChangeArrowheads="1"/>
                </p:cNvSpPr>
                <p:nvPr/>
              </p:nvSpPr>
              <p:spPr bwMode="auto">
                <a:xfrm>
                  <a:off x="1120" y="3466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0671" name="Group 95"/>
              <p:cNvGrpSpPr>
                <a:grpSpLocks/>
              </p:cNvGrpSpPr>
              <p:nvPr/>
            </p:nvGrpSpPr>
            <p:grpSpPr bwMode="auto">
              <a:xfrm>
                <a:off x="2066" y="3466"/>
                <a:ext cx="806" cy="384"/>
                <a:chOff x="2066" y="3466"/>
                <a:chExt cx="806" cy="384"/>
              </a:xfrm>
            </p:grpSpPr>
            <p:sp>
              <p:nvSpPr>
                <p:cNvPr id="280611" name="Rectangle 35"/>
                <p:cNvSpPr>
                  <a:spLocks noChangeArrowheads="1"/>
                </p:cNvSpPr>
                <p:nvPr/>
              </p:nvSpPr>
              <p:spPr bwMode="auto">
                <a:xfrm>
                  <a:off x="2109" y="3466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>
                      <a:cs typeface="Arial" charset="0"/>
                    </a:rPr>
                    <a:t>328.787</a:t>
                  </a:r>
                  <a:endParaRPr lang="en-US"/>
                </a:p>
              </p:txBody>
            </p:sp>
            <p:sp>
              <p:nvSpPr>
                <p:cNvPr id="280670" name="Rectangle 94"/>
                <p:cNvSpPr>
                  <a:spLocks noChangeArrowheads="1"/>
                </p:cNvSpPr>
                <p:nvPr/>
              </p:nvSpPr>
              <p:spPr bwMode="auto">
                <a:xfrm>
                  <a:off x="2066" y="3466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</p:grpSp>
        <p:sp>
          <p:nvSpPr>
            <p:cNvPr id="280673" name="Rectangle 97"/>
            <p:cNvSpPr>
              <a:spLocks noChangeArrowheads="1"/>
            </p:cNvSpPr>
            <p:nvPr/>
          </p:nvSpPr>
          <p:spPr bwMode="auto">
            <a:xfrm>
              <a:off x="-3" y="-3"/>
              <a:ext cx="2878" cy="3856"/>
            </a:xfrm>
            <a:prstGeom prst="rect">
              <a:avLst/>
            </a:prstGeom>
            <a:noFill/>
            <a:ln w="9525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 sz="1600"/>
            </a:p>
          </p:txBody>
        </p:sp>
      </p:grpSp>
      <p:sp>
        <p:nvSpPr>
          <p:cNvPr id="280581" name="Line 5"/>
          <p:cNvSpPr>
            <a:spLocks noChangeShapeType="1"/>
          </p:cNvSpPr>
          <p:nvPr/>
        </p:nvSpPr>
        <p:spPr bwMode="auto">
          <a:xfrm>
            <a:off x="500063" y="7005638"/>
            <a:ext cx="8001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id-ID"/>
          </a:p>
        </p:txBody>
      </p:sp>
      <p:sp>
        <p:nvSpPr>
          <p:cNvPr id="280677" name="Text Box 101"/>
          <p:cNvSpPr txBox="1">
            <a:spLocks noChangeArrowheads="1"/>
          </p:cNvSpPr>
          <p:nvPr/>
        </p:nvSpPr>
        <p:spPr bwMode="auto">
          <a:xfrm>
            <a:off x="838200" y="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9572DA-5145-4A2E-9ECB-BC5EAF2FF4C0}" type="slidenum">
              <a:rPr lang="en-US"/>
              <a:pPr/>
              <a:t>25</a:t>
            </a:fld>
            <a:endParaRPr lang="en-US"/>
          </a:p>
        </p:txBody>
      </p:sp>
      <p:sp>
        <p:nvSpPr>
          <p:cNvPr id="281602" name="Text Box 2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TERTIMBANG</a:t>
            </a:r>
          </a:p>
        </p:txBody>
      </p:sp>
      <p:sp>
        <p:nvSpPr>
          <p:cNvPr id="281603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81604" name="Text Box 4"/>
          <p:cNvSpPr txBox="1">
            <a:spLocks noChangeArrowheads="1"/>
          </p:cNvSpPr>
          <p:nvPr/>
        </p:nvSpPr>
        <p:spPr bwMode="auto">
          <a:xfrm>
            <a:off x="990600" y="1676400"/>
            <a:ext cx="7162800" cy="2105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1000" indent="-381000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6. 	Formula Wals</a:t>
            </a:r>
            <a:endParaRPr lang="en-US">
              <a:cs typeface="Times New Roman" pitchFamily="18" charset="0"/>
            </a:endParaRPr>
          </a:p>
          <a:p>
            <a:pPr marL="381000" indent="-381000" algn="just">
              <a:spcBef>
                <a:spcPct val="50000"/>
              </a:spcBef>
            </a:pPr>
            <a:r>
              <a:rPr lang="en-US">
                <a:cs typeface="Arial" charset="0"/>
              </a:rPr>
              <a:t> 	</a:t>
            </a:r>
            <a:r>
              <a:rPr lang="en-US" sz="2000" b="0">
                <a:cs typeface="Arial" charset="0"/>
              </a:rPr>
              <a:t>Menggunakan pembobot berupa akar dari perkalian kuantitas tahun berjalan dengan kuantitas tahun dasar.</a:t>
            </a:r>
          </a:p>
          <a:p>
            <a:pPr marL="381000" indent="-381000" algn="just">
              <a:spcBef>
                <a:spcPct val="50000"/>
              </a:spcBef>
            </a:pPr>
            <a:endParaRPr lang="en-US">
              <a:cs typeface="Arial" charset="0"/>
            </a:endParaRPr>
          </a:p>
          <a:p>
            <a:pPr marL="381000" indent="-381000" algn="just"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  <a:cs typeface="Arial" charset="0"/>
              </a:rPr>
              <a:t>	Rumus:</a:t>
            </a:r>
            <a:r>
              <a:rPr lang="en-US">
                <a:cs typeface="Arial" charset="0"/>
              </a:rPr>
              <a:t> </a:t>
            </a:r>
            <a:endParaRPr lang="en-US"/>
          </a:p>
        </p:txBody>
      </p:sp>
      <p:sp>
        <p:nvSpPr>
          <p:cNvPr id="281605" name="Text Box 5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281609" name="Group 9"/>
          <p:cNvGrpSpPr>
            <a:grpSpLocks/>
          </p:cNvGrpSpPr>
          <p:nvPr/>
        </p:nvGrpSpPr>
        <p:grpSpPr bwMode="auto">
          <a:xfrm>
            <a:off x="2514600" y="4105275"/>
            <a:ext cx="3124200" cy="1381125"/>
            <a:chOff x="1896" y="2304"/>
            <a:chExt cx="1968" cy="870"/>
          </a:xfrm>
        </p:grpSpPr>
        <p:sp>
          <p:nvSpPr>
            <p:cNvPr id="281607" name="Rectangle 7"/>
            <p:cNvSpPr>
              <a:spLocks noChangeArrowheads="1"/>
            </p:cNvSpPr>
            <p:nvPr/>
          </p:nvSpPr>
          <p:spPr bwMode="auto">
            <a:xfrm>
              <a:off x="1896" y="2304"/>
              <a:ext cx="1968" cy="870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just"/>
              <a:r>
                <a:rPr lang="en-US" sz="2000" b="0">
                  <a:cs typeface="Arial" charset="0"/>
                </a:rPr>
                <a:t> </a:t>
              </a:r>
              <a:endParaRPr lang="en-US" sz="2000" b="0">
                <a:cs typeface="Times New Roman" pitchFamily="18" charset="0"/>
              </a:endParaRPr>
            </a:p>
            <a:p>
              <a:pPr algn="just" eaLnBrk="0" hangingPunct="0"/>
              <a:r>
                <a:rPr lang="en-US" sz="2000" b="0">
                  <a:cs typeface="Arial" charset="0"/>
                </a:rPr>
                <a:t>IW =  </a:t>
              </a:r>
              <a:r>
                <a:rPr lang="en-US" sz="2000" b="0">
                  <a:cs typeface="Arial" charset="0"/>
                  <a:sym typeface="Symbol" pitchFamily="18" charset="2"/>
                </a:rPr>
                <a:t></a:t>
              </a:r>
              <a:r>
                <a:rPr lang="en-US" sz="2000" b="0">
                  <a:cs typeface="Arial" charset="0"/>
                </a:rPr>
                <a:t>Ht</a:t>
              </a:r>
              <a:r>
                <a:rPr lang="en-US" sz="2000" b="0">
                  <a:cs typeface="Arial" charset="0"/>
                  <a:sym typeface="Symbol" pitchFamily="18" charset="2"/>
                </a:rPr>
                <a:t></a:t>
              </a:r>
              <a:r>
                <a:rPr lang="en-US" sz="2000" b="0">
                  <a:cs typeface="Arial" charset="0"/>
                </a:rPr>
                <a:t>KoKt     x 100  </a:t>
              </a:r>
            </a:p>
            <a:p>
              <a:pPr algn="just" eaLnBrk="0" hangingPunct="0">
                <a:lnSpc>
                  <a:spcPct val="120000"/>
                </a:lnSpc>
              </a:pPr>
              <a:r>
                <a:rPr lang="en-US" sz="2000" b="0">
                  <a:cs typeface="Arial" charset="0"/>
                  <a:sym typeface="Symbol" pitchFamily="18" charset="2"/>
                </a:rPr>
                <a:t>         </a:t>
              </a:r>
              <a:r>
                <a:rPr lang="en-US" sz="2000" b="0">
                  <a:cs typeface="Arial" charset="0"/>
                </a:rPr>
                <a:t>Ho</a:t>
              </a:r>
              <a:r>
                <a:rPr lang="en-US" sz="2000" b="0">
                  <a:cs typeface="Arial" charset="0"/>
                  <a:sym typeface="Symbol" pitchFamily="18" charset="2"/>
                </a:rPr>
                <a:t></a:t>
              </a:r>
              <a:r>
                <a:rPr lang="en-US" sz="2000" b="0">
                  <a:cs typeface="Arial" charset="0"/>
                </a:rPr>
                <a:t>KoKt</a:t>
              </a:r>
            </a:p>
            <a:p>
              <a:pPr algn="just" eaLnBrk="0" hangingPunct="0"/>
              <a:endParaRPr lang="en-US" sz="2000" b="0">
                <a:cs typeface="Arial" charset="0"/>
                <a:sym typeface="Symbol" pitchFamily="18" charset="2"/>
              </a:endParaRPr>
            </a:p>
          </p:txBody>
        </p:sp>
        <p:sp>
          <p:nvSpPr>
            <p:cNvPr id="281608" name="Line 8"/>
            <p:cNvSpPr>
              <a:spLocks noChangeShapeType="1"/>
            </p:cNvSpPr>
            <p:nvPr/>
          </p:nvSpPr>
          <p:spPr bwMode="auto">
            <a:xfrm>
              <a:off x="2352" y="2736"/>
              <a:ext cx="864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3394E-80C5-4CE1-A907-45C44C31E751}" type="slidenum">
              <a:rPr lang="en-US"/>
              <a:pPr/>
              <a:t>26</a:t>
            </a:fld>
            <a:endParaRPr lang="en-US"/>
          </a:p>
        </p:txBody>
      </p:sp>
      <p:sp>
        <p:nvSpPr>
          <p:cNvPr id="282626" name="Text Box 2"/>
          <p:cNvSpPr txBox="1">
            <a:spLocks noChangeArrowheads="1"/>
          </p:cNvSpPr>
          <p:nvPr/>
        </p:nvSpPr>
        <p:spPr bwMode="auto">
          <a:xfrm>
            <a:off x="914400" y="6096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  <a:latin typeface="Arial" charset="0"/>
                <a:cs typeface="Arial" charset="0"/>
              </a:rPr>
              <a:t>CONTOH PENGGUNAAN FORMULA WALS</a:t>
            </a:r>
            <a:endParaRPr lang="en-US" sz="1600"/>
          </a:p>
        </p:txBody>
      </p:sp>
      <p:sp>
        <p:nvSpPr>
          <p:cNvPr id="282627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82721" name="Rectangle 97"/>
          <p:cNvSpPr>
            <a:spLocks noChangeArrowheads="1"/>
          </p:cNvSpPr>
          <p:nvPr/>
        </p:nvSpPr>
        <p:spPr bwMode="auto">
          <a:xfrm>
            <a:off x="228600" y="2108200"/>
            <a:ext cx="3124200" cy="1138238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/>
            <a:r>
              <a:rPr lang="en-US" sz="2000" b="0">
                <a:cs typeface="Arial" charset="0"/>
              </a:rPr>
              <a:t> </a:t>
            </a:r>
            <a:endParaRPr lang="en-US" sz="2000" b="0">
              <a:cs typeface="Times New Roman" pitchFamily="18" charset="0"/>
            </a:endParaRPr>
          </a:p>
          <a:p>
            <a:pPr algn="just" eaLnBrk="0" hangingPunct="0"/>
            <a:r>
              <a:rPr lang="en-US" sz="2000" b="0">
                <a:cs typeface="Arial" charset="0"/>
              </a:rPr>
              <a:t>IW =  </a:t>
            </a:r>
            <a:r>
              <a:rPr lang="en-US" sz="2000" b="0">
                <a:cs typeface="Arial" charset="0"/>
                <a:sym typeface="Symbol" pitchFamily="18" charset="2"/>
              </a:rPr>
              <a:t></a:t>
            </a:r>
            <a:r>
              <a:rPr lang="en-US" sz="2000" b="0">
                <a:cs typeface="Arial" charset="0"/>
              </a:rPr>
              <a:t>Ht</a:t>
            </a:r>
            <a:r>
              <a:rPr lang="en-US" sz="2000" b="0">
                <a:cs typeface="Arial" charset="0"/>
                <a:sym typeface="Symbol" pitchFamily="18" charset="2"/>
              </a:rPr>
              <a:t></a:t>
            </a:r>
            <a:r>
              <a:rPr lang="en-US" sz="2000" b="0">
                <a:cs typeface="Arial" charset="0"/>
              </a:rPr>
              <a:t>KoKt     x 100  </a:t>
            </a:r>
          </a:p>
          <a:p>
            <a:pPr algn="just" eaLnBrk="0" hangingPunct="0">
              <a:lnSpc>
                <a:spcPct val="140000"/>
              </a:lnSpc>
            </a:pPr>
            <a:r>
              <a:rPr lang="en-US" sz="2000" b="0">
                <a:cs typeface="Arial" charset="0"/>
                <a:sym typeface="Symbol" pitchFamily="18" charset="2"/>
              </a:rPr>
              <a:t>         </a:t>
            </a:r>
            <a:r>
              <a:rPr lang="en-US" sz="2000" b="0">
                <a:cs typeface="Arial" charset="0"/>
              </a:rPr>
              <a:t>Ho</a:t>
            </a:r>
            <a:r>
              <a:rPr lang="en-US" sz="2000" b="0">
                <a:cs typeface="Arial" charset="0"/>
                <a:sym typeface="Symbol" pitchFamily="18" charset="2"/>
              </a:rPr>
              <a:t></a:t>
            </a:r>
            <a:r>
              <a:rPr lang="en-US" sz="2000" b="0">
                <a:cs typeface="Arial" charset="0"/>
              </a:rPr>
              <a:t>KoKt</a:t>
            </a:r>
            <a:endParaRPr lang="en-US" sz="2000" b="0">
              <a:cs typeface="Arial" charset="0"/>
              <a:sym typeface="Symbol" pitchFamily="18" charset="2"/>
            </a:endParaRPr>
          </a:p>
        </p:txBody>
      </p:sp>
      <p:sp>
        <p:nvSpPr>
          <p:cNvPr id="282722" name="Line 98"/>
          <p:cNvSpPr>
            <a:spLocks noChangeShapeType="1"/>
          </p:cNvSpPr>
          <p:nvPr/>
        </p:nvSpPr>
        <p:spPr bwMode="auto">
          <a:xfrm>
            <a:off x="500063" y="7005638"/>
            <a:ext cx="8001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id-ID"/>
          </a:p>
        </p:txBody>
      </p:sp>
      <p:grpSp>
        <p:nvGrpSpPr>
          <p:cNvPr id="282816" name="Group 192"/>
          <p:cNvGrpSpPr>
            <a:grpSpLocks/>
          </p:cNvGrpSpPr>
          <p:nvPr/>
        </p:nvGrpSpPr>
        <p:grpSpPr bwMode="auto">
          <a:xfrm>
            <a:off x="3429000" y="1752600"/>
            <a:ext cx="5562600" cy="4737100"/>
            <a:chOff x="-3" y="-3"/>
            <a:chExt cx="2878" cy="3856"/>
          </a:xfrm>
        </p:grpSpPr>
        <p:grpSp>
          <p:nvGrpSpPr>
            <p:cNvPr id="282814" name="Group 190"/>
            <p:cNvGrpSpPr>
              <a:grpSpLocks/>
            </p:cNvGrpSpPr>
            <p:nvPr/>
          </p:nvGrpSpPr>
          <p:grpSpPr bwMode="auto">
            <a:xfrm>
              <a:off x="0" y="0"/>
              <a:ext cx="2872" cy="3850"/>
              <a:chOff x="0" y="0"/>
              <a:chExt cx="2872" cy="3850"/>
            </a:xfrm>
          </p:grpSpPr>
          <p:grpSp>
            <p:nvGrpSpPr>
              <p:cNvPr id="282755" name="Group 131"/>
              <p:cNvGrpSpPr>
                <a:grpSpLocks/>
              </p:cNvGrpSpPr>
              <p:nvPr/>
            </p:nvGrpSpPr>
            <p:grpSpPr bwMode="auto">
              <a:xfrm>
                <a:off x="0" y="0"/>
                <a:ext cx="1120" cy="394"/>
                <a:chOff x="0" y="0"/>
                <a:chExt cx="1120" cy="394"/>
              </a:xfrm>
            </p:grpSpPr>
            <p:sp>
              <p:nvSpPr>
                <p:cNvPr id="282724" name="Rectangle 100"/>
                <p:cNvSpPr>
                  <a:spLocks noChangeArrowheads="1"/>
                </p:cNvSpPr>
                <p:nvPr/>
              </p:nvSpPr>
              <p:spPr bwMode="auto">
                <a:xfrm>
                  <a:off x="43" y="0"/>
                  <a:ext cx="103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 Jenis Barang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600" b="0"/>
                </a:p>
              </p:txBody>
            </p:sp>
            <p:sp>
              <p:nvSpPr>
                <p:cNvPr id="282754" name="Rectangle 130"/>
                <p:cNvSpPr>
                  <a:spLocks noChangeArrowheads="1"/>
                </p:cNvSpPr>
                <p:nvPr/>
              </p:nvSpPr>
              <p:spPr bwMode="auto">
                <a:xfrm>
                  <a:off x="0" y="0"/>
                  <a:ext cx="112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57" name="Group 133"/>
              <p:cNvGrpSpPr>
                <a:grpSpLocks/>
              </p:cNvGrpSpPr>
              <p:nvPr/>
            </p:nvGrpSpPr>
            <p:grpSpPr bwMode="auto">
              <a:xfrm>
                <a:off x="1120" y="0"/>
                <a:ext cx="946" cy="394"/>
                <a:chOff x="1120" y="0"/>
                <a:chExt cx="946" cy="394"/>
              </a:xfrm>
            </p:grpSpPr>
            <p:sp>
              <p:nvSpPr>
                <p:cNvPr id="282725" name="Rectangle 101"/>
                <p:cNvSpPr>
                  <a:spLocks noChangeArrowheads="1"/>
                </p:cNvSpPr>
                <p:nvPr/>
              </p:nvSpPr>
              <p:spPr bwMode="auto">
                <a:xfrm>
                  <a:off x="1163" y="0"/>
                  <a:ext cx="860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Ho</a:t>
                  </a:r>
                  <a:r>
                    <a:rPr lang="en-US" sz="1600" b="0">
                      <a:cs typeface="Arial" charset="0"/>
                      <a:sym typeface="Symbol" pitchFamily="18" charset="2"/>
                    </a:rPr>
                    <a:t></a:t>
                  </a:r>
                  <a:r>
                    <a:rPr lang="en-US" sz="1600" b="0">
                      <a:cs typeface="Arial" charset="0"/>
                    </a:rPr>
                    <a:t> (K</a:t>
                  </a:r>
                  <a:r>
                    <a:rPr lang="en-US" sz="1600" b="0">
                      <a:cs typeface="Arial" charset="0"/>
                      <a:sym typeface="Symbol" pitchFamily="18" charset="2"/>
                    </a:rPr>
                    <a:t>o.Kt)</a:t>
                  </a:r>
                  <a:endParaRPr lang="en-US" sz="1600" b="0">
                    <a:cs typeface="Times New Roman" pitchFamily="18" charset="0"/>
                    <a:sym typeface="Symbol" pitchFamily="18" charset="2"/>
                  </a:endParaRPr>
                </a:p>
                <a:p>
                  <a:pPr algn="ctr" eaLnBrk="0" hangingPunct="0"/>
                  <a:endParaRPr lang="en-US" sz="1600" b="0">
                    <a:cs typeface="Arial" charset="0"/>
                    <a:sym typeface="Symbol" pitchFamily="18" charset="2"/>
                  </a:endParaRPr>
                </a:p>
              </p:txBody>
            </p:sp>
            <p:sp>
              <p:nvSpPr>
                <p:cNvPr id="282756" name="Rectangle 132"/>
                <p:cNvSpPr>
                  <a:spLocks noChangeArrowheads="1"/>
                </p:cNvSpPr>
                <p:nvPr/>
              </p:nvSpPr>
              <p:spPr bwMode="auto">
                <a:xfrm>
                  <a:off x="1120" y="0"/>
                  <a:ext cx="946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59" name="Group 135"/>
              <p:cNvGrpSpPr>
                <a:grpSpLocks/>
              </p:cNvGrpSpPr>
              <p:nvPr/>
            </p:nvGrpSpPr>
            <p:grpSpPr bwMode="auto">
              <a:xfrm>
                <a:off x="2066" y="0"/>
                <a:ext cx="806" cy="394"/>
                <a:chOff x="2066" y="0"/>
                <a:chExt cx="806" cy="394"/>
              </a:xfrm>
            </p:grpSpPr>
            <p:sp>
              <p:nvSpPr>
                <p:cNvPr id="282726" name="Rectangle 102"/>
                <p:cNvSpPr>
                  <a:spLocks noChangeArrowheads="1"/>
                </p:cNvSpPr>
                <p:nvPr/>
              </p:nvSpPr>
              <p:spPr bwMode="auto">
                <a:xfrm>
                  <a:off x="2109" y="0"/>
                  <a:ext cx="720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600" b="0">
                      <a:cs typeface="Arial" charset="0"/>
                    </a:rPr>
                    <a:t>Ht</a:t>
                  </a:r>
                  <a:r>
                    <a:rPr lang="en-US" sz="1600" b="0">
                      <a:cs typeface="Arial" charset="0"/>
                      <a:sym typeface="Symbol" pitchFamily="18" charset="2"/>
                    </a:rPr>
                    <a:t></a:t>
                  </a:r>
                  <a:r>
                    <a:rPr lang="en-US" sz="1600" b="0">
                      <a:cs typeface="Arial" charset="0"/>
                    </a:rPr>
                    <a:t> (K</a:t>
                  </a:r>
                  <a:r>
                    <a:rPr lang="en-US" sz="1600" b="0">
                      <a:cs typeface="Arial" charset="0"/>
                      <a:sym typeface="Symbol" pitchFamily="18" charset="2"/>
                    </a:rPr>
                    <a:t>o.Kt)</a:t>
                  </a:r>
                  <a:endParaRPr lang="en-US" sz="1600" b="0">
                    <a:cs typeface="Times New Roman" pitchFamily="18" charset="0"/>
                    <a:sym typeface="Symbol" pitchFamily="18" charset="2"/>
                  </a:endParaRPr>
                </a:p>
                <a:p>
                  <a:pPr algn="ctr" eaLnBrk="0" hangingPunct="0"/>
                  <a:endParaRPr lang="en-US" sz="1600" b="0">
                    <a:cs typeface="Arial" charset="0"/>
                    <a:sym typeface="Symbol" pitchFamily="18" charset="2"/>
                  </a:endParaRPr>
                </a:p>
              </p:txBody>
            </p:sp>
            <p:sp>
              <p:nvSpPr>
                <p:cNvPr id="282758" name="Rectangle 134"/>
                <p:cNvSpPr>
                  <a:spLocks noChangeArrowheads="1"/>
                </p:cNvSpPr>
                <p:nvPr/>
              </p:nvSpPr>
              <p:spPr bwMode="auto">
                <a:xfrm>
                  <a:off x="2066" y="0"/>
                  <a:ext cx="806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61" name="Group 137"/>
              <p:cNvGrpSpPr>
                <a:grpSpLocks/>
              </p:cNvGrpSpPr>
              <p:nvPr/>
            </p:nvGrpSpPr>
            <p:grpSpPr bwMode="auto">
              <a:xfrm>
                <a:off x="0" y="394"/>
                <a:ext cx="1120" cy="384"/>
                <a:chOff x="0" y="394"/>
                <a:chExt cx="1120" cy="384"/>
              </a:xfrm>
            </p:grpSpPr>
            <p:sp>
              <p:nvSpPr>
                <p:cNvPr id="282727" name="Rectangle 103"/>
                <p:cNvSpPr>
                  <a:spLocks noChangeArrowheads="1"/>
                </p:cNvSpPr>
                <p:nvPr/>
              </p:nvSpPr>
              <p:spPr bwMode="auto">
                <a:xfrm>
                  <a:off x="43" y="394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Beras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282760" name="Rectangle 136"/>
                <p:cNvSpPr>
                  <a:spLocks noChangeArrowheads="1"/>
                </p:cNvSpPr>
                <p:nvPr/>
              </p:nvSpPr>
              <p:spPr bwMode="auto">
                <a:xfrm>
                  <a:off x="0" y="394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63" name="Group 139"/>
              <p:cNvGrpSpPr>
                <a:grpSpLocks/>
              </p:cNvGrpSpPr>
              <p:nvPr/>
            </p:nvGrpSpPr>
            <p:grpSpPr bwMode="auto">
              <a:xfrm>
                <a:off x="1120" y="394"/>
                <a:ext cx="946" cy="384"/>
                <a:chOff x="1120" y="394"/>
                <a:chExt cx="946" cy="384"/>
              </a:xfrm>
            </p:grpSpPr>
            <p:sp>
              <p:nvSpPr>
                <p:cNvPr id="282728" name="Rectangle 104"/>
                <p:cNvSpPr>
                  <a:spLocks noChangeArrowheads="1"/>
                </p:cNvSpPr>
                <p:nvPr/>
              </p:nvSpPr>
              <p:spPr bwMode="auto">
                <a:xfrm>
                  <a:off x="1163" y="394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52.701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62" name="Rectangle 138"/>
                <p:cNvSpPr>
                  <a:spLocks noChangeArrowheads="1"/>
                </p:cNvSpPr>
                <p:nvPr/>
              </p:nvSpPr>
              <p:spPr bwMode="auto">
                <a:xfrm>
                  <a:off x="1120" y="394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65" name="Group 141"/>
              <p:cNvGrpSpPr>
                <a:grpSpLocks/>
              </p:cNvGrpSpPr>
              <p:nvPr/>
            </p:nvGrpSpPr>
            <p:grpSpPr bwMode="auto">
              <a:xfrm>
                <a:off x="2066" y="394"/>
                <a:ext cx="806" cy="384"/>
                <a:chOff x="2066" y="394"/>
                <a:chExt cx="806" cy="384"/>
              </a:xfrm>
            </p:grpSpPr>
            <p:sp>
              <p:nvSpPr>
                <p:cNvPr id="282729" name="Rectangle 105"/>
                <p:cNvSpPr>
                  <a:spLocks noChangeArrowheads="1"/>
                </p:cNvSpPr>
                <p:nvPr/>
              </p:nvSpPr>
              <p:spPr bwMode="auto">
                <a:xfrm>
                  <a:off x="2109" y="394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131.611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64" name="Rectangle 140"/>
                <p:cNvSpPr>
                  <a:spLocks noChangeArrowheads="1"/>
                </p:cNvSpPr>
                <p:nvPr/>
              </p:nvSpPr>
              <p:spPr bwMode="auto">
                <a:xfrm>
                  <a:off x="2066" y="394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67" name="Group 143"/>
              <p:cNvGrpSpPr>
                <a:grpSpLocks/>
              </p:cNvGrpSpPr>
              <p:nvPr/>
            </p:nvGrpSpPr>
            <p:grpSpPr bwMode="auto">
              <a:xfrm>
                <a:off x="0" y="778"/>
                <a:ext cx="1120" cy="384"/>
                <a:chOff x="0" y="778"/>
                <a:chExt cx="1120" cy="384"/>
              </a:xfrm>
            </p:grpSpPr>
            <p:sp>
              <p:nvSpPr>
                <p:cNvPr id="282730" name="Rectangle 106"/>
                <p:cNvSpPr>
                  <a:spLocks noChangeArrowheads="1"/>
                </p:cNvSpPr>
                <p:nvPr/>
              </p:nvSpPr>
              <p:spPr bwMode="auto">
                <a:xfrm>
                  <a:off x="43" y="778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Jagung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282766" name="Rectangle 142"/>
                <p:cNvSpPr>
                  <a:spLocks noChangeArrowheads="1"/>
                </p:cNvSpPr>
                <p:nvPr/>
              </p:nvSpPr>
              <p:spPr bwMode="auto">
                <a:xfrm>
                  <a:off x="0" y="778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69" name="Group 145"/>
              <p:cNvGrpSpPr>
                <a:grpSpLocks/>
              </p:cNvGrpSpPr>
              <p:nvPr/>
            </p:nvGrpSpPr>
            <p:grpSpPr bwMode="auto">
              <a:xfrm>
                <a:off x="1120" y="778"/>
                <a:ext cx="946" cy="384"/>
                <a:chOff x="1120" y="778"/>
                <a:chExt cx="946" cy="384"/>
              </a:xfrm>
            </p:grpSpPr>
            <p:sp>
              <p:nvSpPr>
                <p:cNvPr id="282731" name="Rectangle 107"/>
                <p:cNvSpPr>
                  <a:spLocks noChangeArrowheads="1"/>
                </p:cNvSpPr>
                <p:nvPr/>
              </p:nvSpPr>
              <p:spPr bwMode="auto">
                <a:xfrm>
                  <a:off x="1163" y="778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4.852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68" name="Rectangle 144"/>
                <p:cNvSpPr>
                  <a:spLocks noChangeArrowheads="1"/>
                </p:cNvSpPr>
                <p:nvPr/>
              </p:nvSpPr>
              <p:spPr bwMode="auto">
                <a:xfrm>
                  <a:off x="1120" y="778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71" name="Group 147"/>
              <p:cNvGrpSpPr>
                <a:grpSpLocks/>
              </p:cNvGrpSpPr>
              <p:nvPr/>
            </p:nvGrpSpPr>
            <p:grpSpPr bwMode="auto">
              <a:xfrm>
                <a:off x="2066" y="778"/>
                <a:ext cx="806" cy="384"/>
                <a:chOff x="2066" y="778"/>
                <a:chExt cx="806" cy="384"/>
              </a:xfrm>
            </p:grpSpPr>
            <p:sp>
              <p:nvSpPr>
                <p:cNvPr id="282732" name="Rectangle 108"/>
                <p:cNvSpPr>
                  <a:spLocks noChangeArrowheads="1"/>
                </p:cNvSpPr>
                <p:nvPr/>
              </p:nvSpPr>
              <p:spPr bwMode="auto">
                <a:xfrm>
                  <a:off x="2109" y="778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12.093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70" name="Rectangle 146"/>
                <p:cNvSpPr>
                  <a:spLocks noChangeArrowheads="1"/>
                </p:cNvSpPr>
                <p:nvPr/>
              </p:nvSpPr>
              <p:spPr bwMode="auto">
                <a:xfrm>
                  <a:off x="2066" y="778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73" name="Group 149"/>
              <p:cNvGrpSpPr>
                <a:grpSpLocks/>
              </p:cNvGrpSpPr>
              <p:nvPr/>
            </p:nvGrpSpPr>
            <p:grpSpPr bwMode="auto">
              <a:xfrm>
                <a:off x="0" y="1162"/>
                <a:ext cx="1120" cy="384"/>
                <a:chOff x="0" y="1162"/>
                <a:chExt cx="1120" cy="384"/>
              </a:xfrm>
            </p:grpSpPr>
            <p:sp>
              <p:nvSpPr>
                <p:cNvPr id="282733" name="Rectangle 109"/>
                <p:cNvSpPr>
                  <a:spLocks noChangeArrowheads="1"/>
                </p:cNvSpPr>
                <p:nvPr/>
              </p:nvSpPr>
              <p:spPr bwMode="auto">
                <a:xfrm>
                  <a:off x="43" y="1162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Kedelai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282772" name="Rectangle 148"/>
                <p:cNvSpPr>
                  <a:spLocks noChangeArrowheads="1"/>
                </p:cNvSpPr>
                <p:nvPr/>
              </p:nvSpPr>
              <p:spPr bwMode="auto">
                <a:xfrm>
                  <a:off x="0" y="1162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75" name="Group 151"/>
              <p:cNvGrpSpPr>
                <a:grpSpLocks/>
              </p:cNvGrpSpPr>
              <p:nvPr/>
            </p:nvGrpSpPr>
            <p:grpSpPr bwMode="auto">
              <a:xfrm>
                <a:off x="1120" y="1162"/>
                <a:ext cx="946" cy="384"/>
                <a:chOff x="1120" y="1162"/>
                <a:chExt cx="946" cy="384"/>
              </a:xfrm>
            </p:grpSpPr>
            <p:sp>
              <p:nvSpPr>
                <p:cNvPr id="282734" name="Rectangle 110"/>
                <p:cNvSpPr>
                  <a:spLocks noChangeArrowheads="1"/>
                </p:cNvSpPr>
                <p:nvPr/>
              </p:nvSpPr>
              <p:spPr bwMode="auto">
                <a:xfrm>
                  <a:off x="1163" y="1162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2.192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74" name="Rectangle 150"/>
                <p:cNvSpPr>
                  <a:spLocks noChangeArrowheads="1"/>
                </p:cNvSpPr>
                <p:nvPr/>
              </p:nvSpPr>
              <p:spPr bwMode="auto">
                <a:xfrm>
                  <a:off x="1120" y="1162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77" name="Group 153"/>
              <p:cNvGrpSpPr>
                <a:grpSpLocks/>
              </p:cNvGrpSpPr>
              <p:nvPr/>
            </p:nvGrpSpPr>
            <p:grpSpPr bwMode="auto">
              <a:xfrm>
                <a:off x="2066" y="1162"/>
                <a:ext cx="806" cy="384"/>
                <a:chOff x="2066" y="1162"/>
                <a:chExt cx="806" cy="384"/>
              </a:xfrm>
            </p:grpSpPr>
            <p:sp>
              <p:nvSpPr>
                <p:cNvPr id="282735" name="Rectangle 111"/>
                <p:cNvSpPr>
                  <a:spLocks noChangeArrowheads="1"/>
                </p:cNvSpPr>
                <p:nvPr/>
              </p:nvSpPr>
              <p:spPr bwMode="auto">
                <a:xfrm>
                  <a:off x="2109" y="1162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3.208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76" name="Rectangle 152"/>
                <p:cNvSpPr>
                  <a:spLocks noChangeArrowheads="1"/>
                </p:cNvSpPr>
                <p:nvPr/>
              </p:nvSpPr>
              <p:spPr bwMode="auto">
                <a:xfrm>
                  <a:off x="2066" y="1162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79" name="Group 155"/>
              <p:cNvGrpSpPr>
                <a:grpSpLocks/>
              </p:cNvGrpSpPr>
              <p:nvPr/>
            </p:nvGrpSpPr>
            <p:grpSpPr bwMode="auto">
              <a:xfrm>
                <a:off x="0" y="1546"/>
                <a:ext cx="1120" cy="384"/>
                <a:chOff x="0" y="1546"/>
                <a:chExt cx="1120" cy="384"/>
              </a:xfrm>
            </p:grpSpPr>
            <p:sp>
              <p:nvSpPr>
                <p:cNvPr id="282736" name="Rectangle 112"/>
                <p:cNvSpPr>
                  <a:spLocks noChangeArrowheads="1"/>
                </p:cNvSpPr>
                <p:nvPr/>
              </p:nvSpPr>
              <p:spPr bwMode="auto">
                <a:xfrm>
                  <a:off x="43" y="1546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K. Hijau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282778" name="Rectangle 154"/>
                <p:cNvSpPr>
                  <a:spLocks noChangeArrowheads="1"/>
                </p:cNvSpPr>
                <p:nvPr/>
              </p:nvSpPr>
              <p:spPr bwMode="auto">
                <a:xfrm>
                  <a:off x="0" y="1546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81" name="Group 157"/>
              <p:cNvGrpSpPr>
                <a:grpSpLocks/>
              </p:cNvGrpSpPr>
              <p:nvPr/>
            </p:nvGrpSpPr>
            <p:grpSpPr bwMode="auto">
              <a:xfrm>
                <a:off x="1120" y="1546"/>
                <a:ext cx="946" cy="384"/>
                <a:chOff x="1120" y="1546"/>
                <a:chExt cx="946" cy="384"/>
              </a:xfrm>
            </p:grpSpPr>
            <p:sp>
              <p:nvSpPr>
                <p:cNvPr id="282737" name="Rectangle 113"/>
                <p:cNvSpPr>
                  <a:spLocks noChangeArrowheads="1"/>
                </p:cNvSpPr>
                <p:nvPr/>
              </p:nvSpPr>
              <p:spPr bwMode="auto">
                <a:xfrm>
                  <a:off x="1163" y="1546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747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80" name="Rectangle 156"/>
                <p:cNvSpPr>
                  <a:spLocks noChangeArrowheads="1"/>
                </p:cNvSpPr>
                <p:nvPr/>
              </p:nvSpPr>
              <p:spPr bwMode="auto">
                <a:xfrm>
                  <a:off x="1120" y="1546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83" name="Group 159"/>
              <p:cNvGrpSpPr>
                <a:grpSpLocks/>
              </p:cNvGrpSpPr>
              <p:nvPr/>
            </p:nvGrpSpPr>
            <p:grpSpPr bwMode="auto">
              <a:xfrm>
                <a:off x="2066" y="1546"/>
                <a:ext cx="806" cy="384"/>
                <a:chOff x="2066" y="1546"/>
                <a:chExt cx="806" cy="384"/>
              </a:xfrm>
            </p:grpSpPr>
            <p:sp>
              <p:nvSpPr>
                <p:cNvPr id="282738" name="Rectangle 114"/>
                <p:cNvSpPr>
                  <a:spLocks noChangeArrowheads="1"/>
                </p:cNvSpPr>
                <p:nvPr/>
              </p:nvSpPr>
              <p:spPr bwMode="auto">
                <a:xfrm>
                  <a:off x="2109" y="1546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1.545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82" name="Rectangle 158"/>
                <p:cNvSpPr>
                  <a:spLocks noChangeArrowheads="1"/>
                </p:cNvSpPr>
                <p:nvPr/>
              </p:nvSpPr>
              <p:spPr bwMode="auto">
                <a:xfrm>
                  <a:off x="2066" y="1546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85" name="Group 161"/>
              <p:cNvGrpSpPr>
                <a:grpSpLocks/>
              </p:cNvGrpSpPr>
              <p:nvPr/>
            </p:nvGrpSpPr>
            <p:grpSpPr bwMode="auto">
              <a:xfrm>
                <a:off x="0" y="1930"/>
                <a:ext cx="1120" cy="384"/>
                <a:chOff x="0" y="1930"/>
                <a:chExt cx="1120" cy="384"/>
              </a:xfrm>
            </p:grpSpPr>
            <p:sp>
              <p:nvSpPr>
                <p:cNvPr id="282739" name="Rectangle 115"/>
                <p:cNvSpPr>
                  <a:spLocks noChangeArrowheads="1"/>
                </p:cNvSpPr>
                <p:nvPr/>
              </p:nvSpPr>
              <p:spPr bwMode="auto">
                <a:xfrm>
                  <a:off x="43" y="1930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K.Tanah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282784" name="Rectangle 160"/>
                <p:cNvSpPr>
                  <a:spLocks noChangeArrowheads="1"/>
                </p:cNvSpPr>
                <p:nvPr/>
              </p:nvSpPr>
              <p:spPr bwMode="auto">
                <a:xfrm>
                  <a:off x="0" y="1930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87" name="Group 163"/>
              <p:cNvGrpSpPr>
                <a:grpSpLocks/>
              </p:cNvGrpSpPr>
              <p:nvPr/>
            </p:nvGrpSpPr>
            <p:grpSpPr bwMode="auto">
              <a:xfrm>
                <a:off x="1120" y="1930"/>
                <a:ext cx="946" cy="384"/>
                <a:chOff x="1120" y="1930"/>
                <a:chExt cx="946" cy="384"/>
              </a:xfrm>
            </p:grpSpPr>
            <p:sp>
              <p:nvSpPr>
                <p:cNvPr id="282740" name="Rectangle 116"/>
                <p:cNvSpPr>
                  <a:spLocks noChangeArrowheads="1"/>
                </p:cNvSpPr>
                <p:nvPr/>
              </p:nvSpPr>
              <p:spPr bwMode="auto">
                <a:xfrm>
                  <a:off x="1163" y="1930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1.547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86" name="Rectangle 162"/>
                <p:cNvSpPr>
                  <a:spLocks noChangeArrowheads="1"/>
                </p:cNvSpPr>
                <p:nvPr/>
              </p:nvSpPr>
              <p:spPr bwMode="auto">
                <a:xfrm>
                  <a:off x="1120" y="1930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89" name="Group 165"/>
              <p:cNvGrpSpPr>
                <a:grpSpLocks/>
              </p:cNvGrpSpPr>
              <p:nvPr/>
            </p:nvGrpSpPr>
            <p:grpSpPr bwMode="auto">
              <a:xfrm>
                <a:off x="2066" y="1930"/>
                <a:ext cx="806" cy="384"/>
                <a:chOff x="2066" y="1930"/>
                <a:chExt cx="806" cy="384"/>
              </a:xfrm>
            </p:grpSpPr>
            <p:sp>
              <p:nvSpPr>
                <p:cNvPr id="282741" name="Rectangle 117"/>
                <p:cNvSpPr>
                  <a:spLocks noChangeArrowheads="1"/>
                </p:cNvSpPr>
                <p:nvPr/>
              </p:nvSpPr>
              <p:spPr bwMode="auto">
                <a:xfrm>
                  <a:off x="2109" y="1930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2.148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88" name="Rectangle 164"/>
                <p:cNvSpPr>
                  <a:spLocks noChangeArrowheads="1"/>
                </p:cNvSpPr>
                <p:nvPr/>
              </p:nvSpPr>
              <p:spPr bwMode="auto">
                <a:xfrm>
                  <a:off x="2066" y="1930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91" name="Group 167"/>
              <p:cNvGrpSpPr>
                <a:grpSpLocks/>
              </p:cNvGrpSpPr>
              <p:nvPr/>
            </p:nvGrpSpPr>
            <p:grpSpPr bwMode="auto">
              <a:xfrm>
                <a:off x="0" y="2314"/>
                <a:ext cx="1120" cy="384"/>
                <a:chOff x="0" y="2314"/>
                <a:chExt cx="1120" cy="384"/>
              </a:xfrm>
            </p:grpSpPr>
            <p:sp>
              <p:nvSpPr>
                <p:cNvPr id="282742" name="Rectangle 118"/>
                <p:cNvSpPr>
                  <a:spLocks noChangeArrowheads="1"/>
                </p:cNvSpPr>
                <p:nvPr/>
              </p:nvSpPr>
              <p:spPr bwMode="auto">
                <a:xfrm>
                  <a:off x="43" y="2314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Ket.Pohon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282790" name="Rectangle 166"/>
                <p:cNvSpPr>
                  <a:spLocks noChangeArrowheads="1"/>
                </p:cNvSpPr>
                <p:nvPr/>
              </p:nvSpPr>
              <p:spPr bwMode="auto">
                <a:xfrm>
                  <a:off x="0" y="2314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93" name="Group 169"/>
              <p:cNvGrpSpPr>
                <a:grpSpLocks/>
              </p:cNvGrpSpPr>
              <p:nvPr/>
            </p:nvGrpSpPr>
            <p:grpSpPr bwMode="auto">
              <a:xfrm>
                <a:off x="1120" y="2314"/>
                <a:ext cx="946" cy="384"/>
                <a:chOff x="1120" y="2314"/>
                <a:chExt cx="946" cy="384"/>
              </a:xfrm>
            </p:grpSpPr>
            <p:sp>
              <p:nvSpPr>
                <p:cNvPr id="282743" name="Rectangle 119"/>
                <p:cNvSpPr>
                  <a:spLocks noChangeArrowheads="1"/>
                </p:cNvSpPr>
                <p:nvPr/>
              </p:nvSpPr>
              <p:spPr bwMode="auto">
                <a:xfrm>
                  <a:off x="1163" y="2314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3.911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92" name="Rectangle 168"/>
                <p:cNvSpPr>
                  <a:spLocks noChangeArrowheads="1"/>
                </p:cNvSpPr>
                <p:nvPr/>
              </p:nvSpPr>
              <p:spPr bwMode="auto">
                <a:xfrm>
                  <a:off x="1120" y="2314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95" name="Group 171"/>
              <p:cNvGrpSpPr>
                <a:grpSpLocks/>
              </p:cNvGrpSpPr>
              <p:nvPr/>
            </p:nvGrpSpPr>
            <p:grpSpPr bwMode="auto">
              <a:xfrm>
                <a:off x="2066" y="2314"/>
                <a:ext cx="806" cy="384"/>
                <a:chOff x="2066" y="2314"/>
                <a:chExt cx="806" cy="384"/>
              </a:xfrm>
            </p:grpSpPr>
            <p:sp>
              <p:nvSpPr>
                <p:cNvPr id="282744" name="Rectangle 120"/>
                <p:cNvSpPr>
                  <a:spLocks noChangeArrowheads="1"/>
                </p:cNvSpPr>
                <p:nvPr/>
              </p:nvSpPr>
              <p:spPr bwMode="auto">
                <a:xfrm>
                  <a:off x="2109" y="2314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10.462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94" name="Rectangle 170"/>
                <p:cNvSpPr>
                  <a:spLocks noChangeArrowheads="1"/>
                </p:cNvSpPr>
                <p:nvPr/>
              </p:nvSpPr>
              <p:spPr bwMode="auto">
                <a:xfrm>
                  <a:off x="2066" y="2314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97" name="Group 173"/>
              <p:cNvGrpSpPr>
                <a:grpSpLocks/>
              </p:cNvGrpSpPr>
              <p:nvPr/>
            </p:nvGrpSpPr>
            <p:grpSpPr bwMode="auto">
              <a:xfrm>
                <a:off x="0" y="2698"/>
                <a:ext cx="1120" cy="384"/>
                <a:chOff x="0" y="2698"/>
                <a:chExt cx="1120" cy="384"/>
              </a:xfrm>
            </p:grpSpPr>
            <p:sp>
              <p:nvSpPr>
                <p:cNvPr id="282745" name="Rectangle 121"/>
                <p:cNvSpPr>
                  <a:spLocks noChangeArrowheads="1"/>
                </p:cNvSpPr>
                <p:nvPr/>
              </p:nvSpPr>
              <p:spPr bwMode="auto">
                <a:xfrm>
                  <a:off x="43" y="2698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Ket.Rambat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282796" name="Rectangle 172"/>
                <p:cNvSpPr>
                  <a:spLocks noChangeArrowheads="1"/>
                </p:cNvSpPr>
                <p:nvPr/>
              </p:nvSpPr>
              <p:spPr bwMode="auto">
                <a:xfrm>
                  <a:off x="0" y="2698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799" name="Group 175"/>
              <p:cNvGrpSpPr>
                <a:grpSpLocks/>
              </p:cNvGrpSpPr>
              <p:nvPr/>
            </p:nvGrpSpPr>
            <p:grpSpPr bwMode="auto">
              <a:xfrm>
                <a:off x="1120" y="2698"/>
                <a:ext cx="946" cy="384"/>
                <a:chOff x="1120" y="2698"/>
                <a:chExt cx="946" cy="384"/>
              </a:xfrm>
            </p:grpSpPr>
            <p:sp>
              <p:nvSpPr>
                <p:cNvPr id="282746" name="Rectangle 122"/>
                <p:cNvSpPr>
                  <a:spLocks noChangeArrowheads="1"/>
                </p:cNvSpPr>
                <p:nvPr/>
              </p:nvSpPr>
              <p:spPr bwMode="auto">
                <a:xfrm>
                  <a:off x="1163" y="2698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698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798" name="Rectangle 174"/>
                <p:cNvSpPr>
                  <a:spLocks noChangeArrowheads="1"/>
                </p:cNvSpPr>
                <p:nvPr/>
              </p:nvSpPr>
              <p:spPr bwMode="auto">
                <a:xfrm>
                  <a:off x="1120" y="2698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801" name="Group 177"/>
              <p:cNvGrpSpPr>
                <a:grpSpLocks/>
              </p:cNvGrpSpPr>
              <p:nvPr/>
            </p:nvGrpSpPr>
            <p:grpSpPr bwMode="auto">
              <a:xfrm>
                <a:off x="2066" y="2698"/>
                <a:ext cx="806" cy="384"/>
                <a:chOff x="2066" y="2698"/>
                <a:chExt cx="806" cy="384"/>
              </a:xfrm>
            </p:grpSpPr>
            <p:sp>
              <p:nvSpPr>
                <p:cNvPr id="282747" name="Rectangle 123"/>
                <p:cNvSpPr>
                  <a:spLocks noChangeArrowheads="1"/>
                </p:cNvSpPr>
                <p:nvPr/>
              </p:nvSpPr>
              <p:spPr bwMode="auto">
                <a:xfrm>
                  <a:off x="2109" y="2698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1.950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800" name="Rectangle 176"/>
                <p:cNvSpPr>
                  <a:spLocks noChangeArrowheads="1"/>
                </p:cNvSpPr>
                <p:nvPr/>
              </p:nvSpPr>
              <p:spPr bwMode="auto">
                <a:xfrm>
                  <a:off x="2066" y="2698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803" name="Group 179"/>
              <p:cNvGrpSpPr>
                <a:grpSpLocks/>
              </p:cNvGrpSpPr>
              <p:nvPr/>
            </p:nvGrpSpPr>
            <p:grpSpPr bwMode="auto">
              <a:xfrm>
                <a:off x="0" y="3082"/>
                <a:ext cx="1120" cy="384"/>
                <a:chOff x="0" y="3082"/>
                <a:chExt cx="1120" cy="384"/>
              </a:xfrm>
            </p:grpSpPr>
            <p:sp>
              <p:nvSpPr>
                <p:cNvPr id="282748" name="Rectangle 124"/>
                <p:cNvSpPr>
                  <a:spLocks noChangeArrowheads="1"/>
                </p:cNvSpPr>
                <p:nvPr/>
              </p:nvSpPr>
              <p:spPr bwMode="auto">
                <a:xfrm>
                  <a:off x="43" y="3082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400" b="0">
                      <a:cs typeface="Arial" charset="0"/>
                    </a:rPr>
                    <a:t>Kentang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400" b="0"/>
                </a:p>
              </p:txBody>
            </p:sp>
            <p:sp>
              <p:nvSpPr>
                <p:cNvPr id="282802" name="Rectangle 178"/>
                <p:cNvSpPr>
                  <a:spLocks noChangeArrowheads="1"/>
                </p:cNvSpPr>
                <p:nvPr/>
              </p:nvSpPr>
              <p:spPr bwMode="auto">
                <a:xfrm>
                  <a:off x="0" y="3082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805" name="Group 181"/>
              <p:cNvGrpSpPr>
                <a:grpSpLocks/>
              </p:cNvGrpSpPr>
              <p:nvPr/>
            </p:nvGrpSpPr>
            <p:grpSpPr bwMode="auto">
              <a:xfrm>
                <a:off x="1120" y="3082"/>
                <a:ext cx="946" cy="384"/>
                <a:chOff x="1120" y="3082"/>
                <a:chExt cx="946" cy="384"/>
              </a:xfrm>
            </p:grpSpPr>
            <p:sp>
              <p:nvSpPr>
                <p:cNvPr id="282749" name="Rectangle 125"/>
                <p:cNvSpPr>
                  <a:spLocks noChangeArrowheads="1"/>
                </p:cNvSpPr>
                <p:nvPr/>
              </p:nvSpPr>
              <p:spPr bwMode="auto">
                <a:xfrm>
                  <a:off x="1163" y="3082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610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804" name="Rectangle 180"/>
                <p:cNvSpPr>
                  <a:spLocks noChangeArrowheads="1"/>
                </p:cNvSpPr>
                <p:nvPr/>
              </p:nvSpPr>
              <p:spPr bwMode="auto">
                <a:xfrm>
                  <a:off x="1120" y="3082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807" name="Group 183"/>
              <p:cNvGrpSpPr>
                <a:grpSpLocks/>
              </p:cNvGrpSpPr>
              <p:nvPr/>
            </p:nvGrpSpPr>
            <p:grpSpPr bwMode="auto">
              <a:xfrm>
                <a:off x="2066" y="3082"/>
                <a:ext cx="806" cy="384"/>
                <a:chOff x="2066" y="3082"/>
                <a:chExt cx="806" cy="384"/>
              </a:xfrm>
            </p:grpSpPr>
            <p:sp>
              <p:nvSpPr>
                <p:cNvPr id="282750" name="Rectangle 126"/>
                <p:cNvSpPr>
                  <a:spLocks noChangeArrowheads="1"/>
                </p:cNvSpPr>
                <p:nvPr/>
              </p:nvSpPr>
              <p:spPr bwMode="auto">
                <a:xfrm>
                  <a:off x="2109" y="3082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 b="0">
                      <a:cs typeface="Arial" charset="0"/>
                    </a:rPr>
                    <a:t>1.225</a:t>
                  </a:r>
                  <a:endParaRPr lang="en-US" sz="1400" b="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 b="0"/>
                </a:p>
              </p:txBody>
            </p:sp>
            <p:sp>
              <p:nvSpPr>
                <p:cNvPr id="282806" name="Rectangle 182"/>
                <p:cNvSpPr>
                  <a:spLocks noChangeArrowheads="1"/>
                </p:cNvSpPr>
                <p:nvPr/>
              </p:nvSpPr>
              <p:spPr bwMode="auto">
                <a:xfrm>
                  <a:off x="2066" y="3082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809" name="Group 185"/>
              <p:cNvGrpSpPr>
                <a:grpSpLocks/>
              </p:cNvGrpSpPr>
              <p:nvPr/>
            </p:nvGrpSpPr>
            <p:grpSpPr bwMode="auto">
              <a:xfrm>
                <a:off x="0" y="3466"/>
                <a:ext cx="1120" cy="384"/>
                <a:chOff x="0" y="3466"/>
                <a:chExt cx="1120" cy="384"/>
              </a:xfrm>
            </p:grpSpPr>
            <p:sp>
              <p:nvSpPr>
                <p:cNvPr id="282751" name="Rectangle 127"/>
                <p:cNvSpPr>
                  <a:spLocks noChangeArrowheads="1"/>
                </p:cNvSpPr>
                <p:nvPr/>
              </p:nvSpPr>
              <p:spPr bwMode="auto">
                <a:xfrm>
                  <a:off x="43" y="3466"/>
                  <a:ext cx="1034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just"/>
                  <a:r>
                    <a:rPr lang="en-US" sz="1600" b="0">
                      <a:cs typeface="Arial" charset="0"/>
                    </a:rPr>
                    <a:t>Jumlah</a:t>
                  </a:r>
                  <a:endParaRPr lang="en-US" sz="1600" b="0">
                    <a:cs typeface="Times New Roman" pitchFamily="18" charset="0"/>
                  </a:endParaRPr>
                </a:p>
                <a:p>
                  <a:pPr algn="just" eaLnBrk="0" hangingPunct="0"/>
                  <a:endParaRPr lang="en-US" sz="1600" b="0"/>
                </a:p>
              </p:txBody>
            </p:sp>
            <p:sp>
              <p:nvSpPr>
                <p:cNvPr id="282808" name="Rectangle 184"/>
                <p:cNvSpPr>
                  <a:spLocks noChangeArrowheads="1"/>
                </p:cNvSpPr>
                <p:nvPr/>
              </p:nvSpPr>
              <p:spPr bwMode="auto">
                <a:xfrm>
                  <a:off x="0" y="3466"/>
                  <a:ext cx="1120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811" name="Group 187"/>
              <p:cNvGrpSpPr>
                <a:grpSpLocks/>
              </p:cNvGrpSpPr>
              <p:nvPr/>
            </p:nvGrpSpPr>
            <p:grpSpPr bwMode="auto">
              <a:xfrm>
                <a:off x="1120" y="3466"/>
                <a:ext cx="946" cy="384"/>
                <a:chOff x="1120" y="3466"/>
                <a:chExt cx="946" cy="384"/>
              </a:xfrm>
            </p:grpSpPr>
            <p:sp>
              <p:nvSpPr>
                <p:cNvPr id="282752" name="Rectangle 128"/>
                <p:cNvSpPr>
                  <a:spLocks noChangeArrowheads="1"/>
                </p:cNvSpPr>
                <p:nvPr/>
              </p:nvSpPr>
              <p:spPr bwMode="auto">
                <a:xfrm>
                  <a:off x="1163" y="3466"/>
                  <a:ext cx="8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>
                      <a:cs typeface="Arial" charset="0"/>
                    </a:rPr>
                    <a:t>52.701</a:t>
                  </a:r>
                  <a:endParaRPr lang="en-US" sz="1600" b="0"/>
                </a:p>
              </p:txBody>
            </p:sp>
            <p:sp>
              <p:nvSpPr>
                <p:cNvPr id="282810" name="Rectangle 186"/>
                <p:cNvSpPr>
                  <a:spLocks noChangeArrowheads="1"/>
                </p:cNvSpPr>
                <p:nvPr/>
              </p:nvSpPr>
              <p:spPr bwMode="auto">
                <a:xfrm>
                  <a:off x="1120" y="3466"/>
                  <a:ext cx="9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82813" name="Group 189"/>
              <p:cNvGrpSpPr>
                <a:grpSpLocks/>
              </p:cNvGrpSpPr>
              <p:nvPr/>
            </p:nvGrpSpPr>
            <p:grpSpPr bwMode="auto">
              <a:xfrm>
                <a:off x="2066" y="3466"/>
                <a:ext cx="806" cy="384"/>
                <a:chOff x="2066" y="3466"/>
                <a:chExt cx="806" cy="384"/>
              </a:xfrm>
            </p:grpSpPr>
            <p:sp>
              <p:nvSpPr>
                <p:cNvPr id="282753" name="Rectangle 129"/>
                <p:cNvSpPr>
                  <a:spLocks noChangeArrowheads="1"/>
                </p:cNvSpPr>
                <p:nvPr/>
              </p:nvSpPr>
              <p:spPr bwMode="auto">
                <a:xfrm>
                  <a:off x="2109" y="3466"/>
                  <a:ext cx="72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600">
                      <a:cs typeface="Arial" charset="0"/>
                    </a:rPr>
                    <a:t>131.611</a:t>
                  </a:r>
                  <a:endParaRPr lang="en-US" sz="1600" b="0"/>
                </a:p>
              </p:txBody>
            </p:sp>
            <p:sp>
              <p:nvSpPr>
                <p:cNvPr id="282812" name="Rectangle 188"/>
                <p:cNvSpPr>
                  <a:spLocks noChangeArrowheads="1"/>
                </p:cNvSpPr>
                <p:nvPr/>
              </p:nvSpPr>
              <p:spPr bwMode="auto">
                <a:xfrm>
                  <a:off x="2066" y="3466"/>
                  <a:ext cx="80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</p:grpSp>
        <p:sp>
          <p:nvSpPr>
            <p:cNvPr id="282815" name="Rectangle 191"/>
            <p:cNvSpPr>
              <a:spLocks noChangeArrowheads="1"/>
            </p:cNvSpPr>
            <p:nvPr/>
          </p:nvSpPr>
          <p:spPr bwMode="auto">
            <a:xfrm>
              <a:off x="-3" y="-3"/>
              <a:ext cx="2878" cy="3856"/>
            </a:xfrm>
            <a:prstGeom prst="rect">
              <a:avLst/>
            </a:prstGeom>
            <a:noFill/>
            <a:ln w="9525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  <p:sp>
        <p:nvSpPr>
          <p:cNvPr id="282817" name="Text Box 193"/>
          <p:cNvSpPr txBox="1">
            <a:spLocks noChangeArrowheads="1"/>
          </p:cNvSpPr>
          <p:nvPr/>
        </p:nvSpPr>
        <p:spPr bwMode="auto">
          <a:xfrm>
            <a:off x="838200" y="762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sp>
        <p:nvSpPr>
          <p:cNvPr id="282820" name="Line 196"/>
          <p:cNvSpPr>
            <a:spLocks noChangeShapeType="1"/>
          </p:cNvSpPr>
          <p:nvPr/>
        </p:nvSpPr>
        <p:spPr bwMode="auto">
          <a:xfrm>
            <a:off x="1066800" y="2819400"/>
            <a:ext cx="1219200" cy="0"/>
          </a:xfrm>
          <a:prstGeom prst="line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/>
          <a:lstStyle/>
          <a:p>
            <a:endParaRPr lang="id-ID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A14E5A-2B56-401D-A510-C5C1B0B11CC9}" type="slidenum">
              <a:rPr lang="en-US"/>
              <a:pPr/>
              <a:t>27</a:t>
            </a:fld>
            <a:endParaRPr lang="en-US"/>
          </a:p>
        </p:txBody>
      </p:sp>
      <p:sp>
        <p:nvSpPr>
          <p:cNvPr id="305154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609600"/>
            <a:ext cx="7793038" cy="533400"/>
          </a:xfrm>
        </p:spPr>
        <p:txBody>
          <a:bodyPr/>
          <a:lstStyle/>
          <a:p>
            <a:r>
              <a:rPr lang="en-US" sz="2400" b="1">
                <a:solidFill>
                  <a:schemeClr val="accent1"/>
                </a:solidFill>
              </a:rPr>
              <a:t>OUTLINE</a:t>
            </a:r>
            <a:endParaRPr lang="en-US" b="1">
              <a:solidFill>
                <a:schemeClr val="accent1"/>
              </a:solidFill>
            </a:endParaRPr>
          </a:p>
        </p:txBody>
      </p:sp>
      <p:sp>
        <p:nvSpPr>
          <p:cNvPr id="305155" name="Text Box 3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305156" name="Group 4"/>
          <p:cNvGrpSpPr>
            <a:grpSpLocks/>
          </p:cNvGrpSpPr>
          <p:nvPr/>
        </p:nvGrpSpPr>
        <p:grpSpPr bwMode="auto">
          <a:xfrm>
            <a:off x="609600" y="1905000"/>
            <a:ext cx="7772400" cy="3962400"/>
            <a:chOff x="384" y="1200"/>
            <a:chExt cx="4896" cy="2496"/>
          </a:xfrm>
        </p:grpSpPr>
        <p:sp>
          <p:nvSpPr>
            <p:cNvPr id="305157" name="Text Box 5"/>
            <p:cNvSpPr txBox="1">
              <a:spLocks noChangeArrowheads="1"/>
            </p:cNvSpPr>
            <p:nvPr/>
          </p:nvSpPr>
          <p:spPr bwMode="auto">
            <a:xfrm>
              <a:off x="720" y="1200"/>
              <a:ext cx="4560" cy="240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/>
                <a:t>BAGIAN  I  Statistik Deskriptif</a:t>
              </a:r>
            </a:p>
          </p:txBody>
        </p:sp>
        <p:sp>
          <p:nvSpPr>
            <p:cNvPr id="305158" name="Text Box 6"/>
            <p:cNvSpPr txBox="1">
              <a:spLocks noChangeArrowheads="1"/>
            </p:cNvSpPr>
            <p:nvPr/>
          </p:nvSpPr>
          <p:spPr bwMode="auto">
            <a:xfrm>
              <a:off x="672" y="1523"/>
              <a:ext cx="1948" cy="220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Pengertian Statistika</a:t>
              </a:r>
            </a:p>
          </p:txBody>
        </p:sp>
        <p:sp>
          <p:nvSpPr>
            <p:cNvPr id="305159" name="Text Box 7"/>
            <p:cNvSpPr txBox="1">
              <a:spLocks noChangeArrowheads="1"/>
            </p:cNvSpPr>
            <p:nvPr/>
          </p:nvSpPr>
          <p:spPr bwMode="auto">
            <a:xfrm>
              <a:off x="672" y="1855"/>
              <a:ext cx="1948" cy="219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Penyajian Data</a:t>
              </a:r>
            </a:p>
          </p:txBody>
        </p:sp>
        <p:sp>
          <p:nvSpPr>
            <p:cNvPr id="305160" name="Text Box 8"/>
            <p:cNvSpPr txBox="1">
              <a:spLocks noChangeArrowheads="1"/>
            </p:cNvSpPr>
            <p:nvPr/>
          </p:nvSpPr>
          <p:spPr bwMode="auto">
            <a:xfrm>
              <a:off x="672" y="2544"/>
              <a:ext cx="1948" cy="226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Ukuran Penyebaran</a:t>
              </a:r>
            </a:p>
          </p:txBody>
        </p:sp>
        <p:sp>
          <p:nvSpPr>
            <p:cNvPr id="305161" name="Text Box 9"/>
            <p:cNvSpPr txBox="1">
              <a:spLocks noChangeArrowheads="1"/>
            </p:cNvSpPr>
            <p:nvPr/>
          </p:nvSpPr>
          <p:spPr bwMode="auto">
            <a:xfrm>
              <a:off x="672" y="2201"/>
              <a:ext cx="1948" cy="220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Ukuran Pemusatan</a:t>
              </a:r>
            </a:p>
          </p:txBody>
        </p:sp>
        <p:sp>
          <p:nvSpPr>
            <p:cNvPr id="305162" name="Text Box 10"/>
            <p:cNvSpPr txBox="1">
              <a:spLocks noChangeArrowheads="1"/>
            </p:cNvSpPr>
            <p:nvPr/>
          </p:nvSpPr>
          <p:spPr bwMode="auto">
            <a:xfrm>
              <a:off x="672" y="2904"/>
              <a:ext cx="1948" cy="264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>
                  <a:latin typeface="Arial" charset="0"/>
                </a:rPr>
                <a:t>Angka Indeks</a:t>
              </a:r>
            </a:p>
          </p:txBody>
        </p:sp>
        <p:sp>
          <p:nvSpPr>
            <p:cNvPr id="305163" name="Text Box 11"/>
            <p:cNvSpPr txBox="1">
              <a:spLocks noChangeArrowheads="1"/>
            </p:cNvSpPr>
            <p:nvPr/>
          </p:nvSpPr>
          <p:spPr bwMode="auto">
            <a:xfrm>
              <a:off x="672" y="3245"/>
              <a:ext cx="1948" cy="451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Deret Berkala dan</a:t>
              </a:r>
            </a:p>
            <a:p>
              <a:pPr algn="ctr"/>
              <a:r>
                <a:rPr lang="en-US" sz="2000" b="0">
                  <a:latin typeface="Arial" charset="0"/>
                </a:rPr>
                <a:t>Peramalan</a:t>
              </a:r>
            </a:p>
          </p:txBody>
        </p:sp>
        <p:sp>
          <p:nvSpPr>
            <p:cNvPr id="305164" name="Freeform 12"/>
            <p:cNvSpPr>
              <a:spLocks/>
            </p:cNvSpPr>
            <p:nvPr/>
          </p:nvSpPr>
          <p:spPr bwMode="auto">
            <a:xfrm>
              <a:off x="384" y="1296"/>
              <a:ext cx="342" cy="2160"/>
            </a:xfrm>
            <a:custGeom>
              <a:avLst/>
              <a:gdLst/>
              <a:ahLst/>
              <a:cxnLst>
                <a:cxn ang="0">
                  <a:pos x="720" y="0"/>
                </a:cxn>
                <a:cxn ang="0">
                  <a:pos x="0" y="0"/>
                </a:cxn>
                <a:cxn ang="0">
                  <a:pos x="0" y="7020"/>
                </a:cxn>
              </a:cxnLst>
              <a:rect l="0" t="0" r="r" b="b"/>
              <a:pathLst>
                <a:path w="720" h="7020">
                  <a:moveTo>
                    <a:pt x="720" y="0"/>
                  </a:moveTo>
                  <a:lnTo>
                    <a:pt x="0" y="0"/>
                  </a:lnTo>
                  <a:lnTo>
                    <a:pt x="0" y="7020"/>
                  </a:lnTo>
                </a:path>
              </a:pathLst>
            </a:cu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65" name="Line 13"/>
            <p:cNvSpPr>
              <a:spLocks noChangeShapeType="1"/>
            </p:cNvSpPr>
            <p:nvPr/>
          </p:nvSpPr>
          <p:spPr bwMode="auto">
            <a:xfrm>
              <a:off x="384" y="3024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66" name="Line 14"/>
            <p:cNvSpPr>
              <a:spLocks noChangeShapeType="1"/>
            </p:cNvSpPr>
            <p:nvPr/>
          </p:nvSpPr>
          <p:spPr bwMode="auto">
            <a:xfrm>
              <a:off x="384" y="1584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67" name="Line 15"/>
            <p:cNvSpPr>
              <a:spLocks noChangeShapeType="1"/>
            </p:cNvSpPr>
            <p:nvPr/>
          </p:nvSpPr>
          <p:spPr bwMode="auto">
            <a:xfrm>
              <a:off x="384" y="2367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68" name="Line 16"/>
            <p:cNvSpPr>
              <a:spLocks noChangeShapeType="1"/>
            </p:cNvSpPr>
            <p:nvPr/>
          </p:nvSpPr>
          <p:spPr bwMode="auto">
            <a:xfrm>
              <a:off x="2784" y="1632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69" name="Line 17"/>
            <p:cNvSpPr>
              <a:spLocks noChangeShapeType="1"/>
            </p:cNvSpPr>
            <p:nvPr/>
          </p:nvSpPr>
          <p:spPr bwMode="auto">
            <a:xfrm>
              <a:off x="2784" y="2112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70" name="Line 18"/>
            <p:cNvSpPr>
              <a:spLocks noChangeShapeType="1"/>
            </p:cNvSpPr>
            <p:nvPr/>
          </p:nvSpPr>
          <p:spPr bwMode="auto">
            <a:xfrm>
              <a:off x="2784" y="2496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71" name="Line 19"/>
            <p:cNvSpPr>
              <a:spLocks noChangeShapeType="1"/>
            </p:cNvSpPr>
            <p:nvPr/>
          </p:nvSpPr>
          <p:spPr bwMode="auto">
            <a:xfrm>
              <a:off x="2784" y="3456"/>
              <a:ext cx="365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72" name="Text Box 20"/>
            <p:cNvSpPr txBox="1">
              <a:spLocks noChangeArrowheads="1"/>
            </p:cNvSpPr>
            <p:nvPr/>
          </p:nvSpPr>
          <p:spPr bwMode="auto">
            <a:xfrm>
              <a:off x="3132" y="1584"/>
              <a:ext cx="2148" cy="336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Angka Indeks Relatif Sederhana</a:t>
              </a:r>
            </a:p>
          </p:txBody>
        </p:sp>
        <p:sp>
          <p:nvSpPr>
            <p:cNvPr id="305173" name="Text Box 21"/>
            <p:cNvSpPr txBox="1">
              <a:spLocks noChangeArrowheads="1"/>
            </p:cNvSpPr>
            <p:nvPr/>
          </p:nvSpPr>
          <p:spPr bwMode="auto">
            <a:xfrm>
              <a:off x="3132" y="1968"/>
              <a:ext cx="2148" cy="375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 Angka Indeks Agregrat Sederhana</a:t>
              </a:r>
            </a:p>
          </p:txBody>
        </p:sp>
        <p:sp>
          <p:nvSpPr>
            <p:cNvPr id="305174" name="Text Box 22"/>
            <p:cNvSpPr txBox="1">
              <a:spLocks noChangeArrowheads="1"/>
            </p:cNvSpPr>
            <p:nvPr/>
          </p:nvSpPr>
          <p:spPr bwMode="auto">
            <a:xfrm>
              <a:off x="3132" y="2426"/>
              <a:ext cx="2148" cy="310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Angka Indeks Agregrat Tertimbang</a:t>
              </a:r>
            </a:p>
          </p:txBody>
        </p:sp>
        <p:sp>
          <p:nvSpPr>
            <p:cNvPr id="305175" name="Text Box 23"/>
            <p:cNvSpPr txBox="1">
              <a:spLocks noChangeArrowheads="1"/>
            </p:cNvSpPr>
            <p:nvPr/>
          </p:nvSpPr>
          <p:spPr bwMode="auto">
            <a:xfrm>
              <a:off x="3132" y="2803"/>
              <a:ext cx="2148" cy="365"/>
            </a:xfrm>
            <a:prstGeom prst="rect">
              <a:avLst/>
            </a:prstGeom>
            <a:solidFill>
              <a:srgbClr val="FFCC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Macam-Macam Indeks </a:t>
              </a:r>
            </a:p>
            <a:p>
              <a:r>
                <a:rPr lang="en-US" sz="1600" b="0">
                  <a:latin typeface="Arial" charset="0"/>
                </a:rPr>
                <a:t>dan Masalah Penyusunan Indeks</a:t>
              </a:r>
            </a:p>
          </p:txBody>
        </p:sp>
        <p:sp>
          <p:nvSpPr>
            <p:cNvPr id="305176" name="Text Box 24"/>
            <p:cNvSpPr txBox="1">
              <a:spLocks noChangeArrowheads="1"/>
            </p:cNvSpPr>
            <p:nvPr/>
          </p:nvSpPr>
          <p:spPr bwMode="auto">
            <a:xfrm>
              <a:off x="3132" y="3220"/>
              <a:ext cx="2148" cy="428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Pengolahan Data Indeks  dengan MS Excel</a:t>
              </a:r>
            </a:p>
          </p:txBody>
        </p:sp>
        <p:sp>
          <p:nvSpPr>
            <p:cNvPr id="305177" name="Line 25"/>
            <p:cNvSpPr>
              <a:spLocks noChangeShapeType="1"/>
            </p:cNvSpPr>
            <p:nvPr/>
          </p:nvSpPr>
          <p:spPr bwMode="auto">
            <a:xfrm>
              <a:off x="384" y="3456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78" name="Line 26"/>
            <p:cNvSpPr>
              <a:spLocks noChangeShapeType="1"/>
            </p:cNvSpPr>
            <p:nvPr/>
          </p:nvSpPr>
          <p:spPr bwMode="auto">
            <a:xfrm>
              <a:off x="384" y="1968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5179" name="Line 27"/>
            <p:cNvSpPr>
              <a:spLocks noChangeShapeType="1"/>
            </p:cNvSpPr>
            <p:nvPr/>
          </p:nvSpPr>
          <p:spPr bwMode="auto">
            <a:xfrm>
              <a:off x="2784" y="1632"/>
              <a:ext cx="0" cy="182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  <p:sp>
          <p:nvSpPr>
            <p:cNvPr id="305180" name="Line 28"/>
            <p:cNvSpPr>
              <a:spLocks noChangeShapeType="1"/>
            </p:cNvSpPr>
            <p:nvPr/>
          </p:nvSpPr>
          <p:spPr bwMode="auto">
            <a:xfrm>
              <a:off x="2640" y="3024"/>
              <a:ext cx="14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  <p:sp>
          <p:nvSpPr>
            <p:cNvPr id="305181" name="Line 29"/>
            <p:cNvSpPr>
              <a:spLocks noChangeShapeType="1"/>
            </p:cNvSpPr>
            <p:nvPr/>
          </p:nvSpPr>
          <p:spPr bwMode="auto">
            <a:xfrm>
              <a:off x="2784" y="3024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</p:grp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59C44B-6440-48D3-8810-D98383A7ABDC}" type="slidenum">
              <a:rPr lang="en-US"/>
              <a:pPr/>
              <a:t>28</a:t>
            </a:fld>
            <a:endParaRPr lang="en-US"/>
          </a:p>
        </p:txBody>
      </p:sp>
      <p:sp>
        <p:nvSpPr>
          <p:cNvPr id="283650" name="Text Box 2"/>
          <p:cNvSpPr txBox="1">
            <a:spLocks noChangeArrowheads="1"/>
          </p:cNvSpPr>
          <p:nvPr/>
        </p:nvSpPr>
        <p:spPr bwMode="auto">
          <a:xfrm>
            <a:off x="1219200" y="1600200"/>
            <a:ext cx="7239000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673100" indent="-673100">
              <a:spcBef>
                <a:spcPct val="50000"/>
              </a:spcBef>
              <a:buFont typeface="Wingdings" pitchFamily="2" charset="2"/>
              <a:buNone/>
            </a:pPr>
            <a:r>
              <a:rPr lang="en-US" sz="2200">
                <a:solidFill>
                  <a:schemeClr val="accent1"/>
                </a:solidFill>
              </a:rPr>
              <a:t>Macam-macam Angka Indeks:</a:t>
            </a:r>
            <a:endParaRPr lang="en-US" sz="2000">
              <a:solidFill>
                <a:schemeClr val="accent1"/>
              </a:solidFill>
            </a:endParaRPr>
          </a:p>
        </p:txBody>
      </p:sp>
      <p:sp>
        <p:nvSpPr>
          <p:cNvPr id="283651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83652" name="Text Box 4"/>
          <p:cNvSpPr txBox="1">
            <a:spLocks noChangeArrowheads="1"/>
          </p:cNvSpPr>
          <p:nvPr/>
        </p:nvSpPr>
        <p:spPr bwMode="auto">
          <a:xfrm>
            <a:off x="1219200" y="2057400"/>
            <a:ext cx="5257800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>
              <a:buFont typeface="Wingdings" pitchFamily="2" charset="2"/>
              <a:buAutoNum type="arabicPeriod"/>
            </a:pPr>
            <a:r>
              <a:rPr lang="en-US" sz="2000" b="0">
                <a:cs typeface="Arial" charset="0"/>
              </a:rPr>
              <a:t>Indeks Harga Konsumen</a:t>
            </a:r>
          </a:p>
          <a:p>
            <a:pPr marL="457200" indent="-457200">
              <a:buFont typeface="Wingdings" pitchFamily="2" charset="2"/>
              <a:buAutoNum type="arabicPeriod"/>
            </a:pPr>
            <a:r>
              <a:rPr lang="en-US" sz="2000" b="0"/>
              <a:t>Indeks Harga Perdagangan Besar</a:t>
            </a:r>
          </a:p>
          <a:p>
            <a:pPr marL="457200" indent="-457200">
              <a:buFont typeface="Wingdings" pitchFamily="2" charset="2"/>
              <a:buAutoNum type="arabicPeriod"/>
            </a:pPr>
            <a:r>
              <a:rPr lang="en-US" sz="2000" b="0"/>
              <a:t>Indeks Nilai Tukar Petani</a:t>
            </a:r>
          </a:p>
          <a:p>
            <a:pPr marL="457200" indent="-457200">
              <a:buFont typeface="Wingdings" pitchFamily="2" charset="2"/>
              <a:buAutoNum type="arabicPeriod"/>
            </a:pPr>
            <a:r>
              <a:rPr lang="en-US" sz="2000" b="0"/>
              <a:t>Indeks Produktivitas</a:t>
            </a:r>
          </a:p>
        </p:txBody>
      </p:sp>
      <p:sp>
        <p:nvSpPr>
          <p:cNvPr id="283653" name="Text Box 5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sp>
        <p:nvSpPr>
          <p:cNvPr id="283654" name="Text Box 6"/>
          <p:cNvSpPr txBox="1">
            <a:spLocks noChangeArrowheads="1"/>
          </p:cNvSpPr>
          <p:nvPr/>
        </p:nvSpPr>
        <p:spPr bwMode="auto">
          <a:xfrm>
            <a:off x="1219200" y="4267200"/>
            <a:ext cx="5257800" cy="161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>
              <a:buFont typeface="Wingdings" pitchFamily="2" charset="2"/>
              <a:buAutoNum type="arabicPeriod"/>
            </a:pPr>
            <a:r>
              <a:rPr lang="en-US" sz="2000" b="0">
                <a:cs typeface="Arial" charset="0"/>
              </a:rPr>
              <a:t>Masalah Pemilihan Sampel</a:t>
            </a:r>
          </a:p>
          <a:p>
            <a:pPr marL="457200" indent="-457200">
              <a:buFont typeface="Wingdings" pitchFamily="2" charset="2"/>
              <a:buAutoNum type="arabicPeriod"/>
            </a:pPr>
            <a:r>
              <a:rPr lang="en-US" sz="2000" b="0">
                <a:cs typeface="Arial" charset="0"/>
              </a:rPr>
              <a:t>Masalah Pembobotan</a:t>
            </a:r>
          </a:p>
          <a:p>
            <a:pPr marL="457200" indent="-457200">
              <a:buFont typeface="Wingdings" pitchFamily="2" charset="2"/>
              <a:buAutoNum type="arabicPeriod"/>
            </a:pPr>
            <a:r>
              <a:rPr lang="en-US" sz="2000" b="0">
                <a:cs typeface="Arial" charset="0"/>
              </a:rPr>
              <a:t>Perubahan Teknologi</a:t>
            </a:r>
          </a:p>
          <a:p>
            <a:pPr marL="457200" indent="-457200">
              <a:buFont typeface="Wingdings" pitchFamily="2" charset="2"/>
              <a:buAutoNum type="arabicPeriod"/>
            </a:pPr>
            <a:r>
              <a:rPr lang="en-US" sz="2000" b="0">
                <a:cs typeface="Arial" charset="0"/>
              </a:rPr>
              <a:t>Masalah Pemilihan Tahun Dasar</a:t>
            </a:r>
          </a:p>
          <a:p>
            <a:pPr marL="457200" indent="-457200">
              <a:buFont typeface="Wingdings" pitchFamily="2" charset="2"/>
              <a:buAutoNum type="arabicPeriod"/>
            </a:pPr>
            <a:r>
              <a:rPr lang="en-US" sz="2000" b="0">
                <a:cs typeface="Arial" charset="0"/>
              </a:rPr>
              <a:t>Masalah Mengubah Periode Tahun Dasar</a:t>
            </a:r>
            <a:endParaRPr lang="en-US" sz="2000" b="0"/>
          </a:p>
        </p:txBody>
      </p:sp>
      <p:sp>
        <p:nvSpPr>
          <p:cNvPr id="283655" name="Text Box 7"/>
          <p:cNvSpPr txBox="1">
            <a:spLocks noChangeArrowheads="1"/>
          </p:cNvSpPr>
          <p:nvPr/>
        </p:nvSpPr>
        <p:spPr bwMode="auto">
          <a:xfrm>
            <a:off x="1143000" y="3733800"/>
            <a:ext cx="7239000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762000" indent="-762000">
              <a:spcBef>
                <a:spcPct val="50000"/>
              </a:spcBef>
              <a:buFont typeface="Wingdings" pitchFamily="2" charset="2"/>
              <a:buNone/>
            </a:pPr>
            <a:r>
              <a:rPr lang="en-US" sz="2200">
                <a:solidFill>
                  <a:schemeClr val="accent1"/>
                </a:solidFill>
              </a:rPr>
              <a:t>Masalah Dalam Penyusunan Angka Indeks:</a:t>
            </a:r>
            <a:r>
              <a:rPr lang="en-US" sz="2000" b="0">
                <a:solidFill>
                  <a:schemeClr val="accent1"/>
                </a:solidFill>
              </a:rPr>
              <a:t> </a:t>
            </a:r>
          </a:p>
        </p:txBody>
      </p:sp>
      <p:sp>
        <p:nvSpPr>
          <p:cNvPr id="283656" name="Text Box 8"/>
          <p:cNvSpPr txBox="1">
            <a:spLocks noChangeArrowheads="1"/>
          </p:cNvSpPr>
          <p:nvPr/>
        </p:nvSpPr>
        <p:spPr bwMode="auto">
          <a:xfrm>
            <a:off x="914400" y="609600"/>
            <a:ext cx="592296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JENIS DAN MASALAH ANGKA INDEKS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3975D9-047C-49EA-A1A7-39C79ABAC69D}" type="slidenum">
              <a:rPr lang="en-US"/>
              <a:pPr/>
              <a:t>29</a:t>
            </a:fld>
            <a:endParaRPr lang="en-US"/>
          </a:p>
        </p:txBody>
      </p:sp>
      <p:sp>
        <p:nvSpPr>
          <p:cNvPr id="306178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609600"/>
            <a:ext cx="7793038" cy="457200"/>
          </a:xfrm>
        </p:spPr>
        <p:txBody>
          <a:bodyPr/>
          <a:lstStyle/>
          <a:p>
            <a:r>
              <a:rPr lang="en-US" sz="2400" b="1">
                <a:solidFill>
                  <a:schemeClr val="accent1"/>
                </a:solidFill>
              </a:rPr>
              <a:t>OUTLINE</a:t>
            </a:r>
            <a:endParaRPr lang="en-US" b="1">
              <a:solidFill>
                <a:schemeClr val="accent1"/>
              </a:solidFill>
            </a:endParaRPr>
          </a:p>
        </p:txBody>
      </p:sp>
      <p:sp>
        <p:nvSpPr>
          <p:cNvPr id="306179" name="Text Box 3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306206" name="Group 30"/>
          <p:cNvGrpSpPr>
            <a:grpSpLocks/>
          </p:cNvGrpSpPr>
          <p:nvPr/>
        </p:nvGrpSpPr>
        <p:grpSpPr bwMode="auto">
          <a:xfrm>
            <a:off x="609600" y="1905000"/>
            <a:ext cx="7772400" cy="3962400"/>
            <a:chOff x="384" y="1200"/>
            <a:chExt cx="4896" cy="2496"/>
          </a:xfrm>
        </p:grpSpPr>
        <p:sp>
          <p:nvSpPr>
            <p:cNvPr id="306181" name="Text Box 5"/>
            <p:cNvSpPr txBox="1">
              <a:spLocks noChangeArrowheads="1"/>
            </p:cNvSpPr>
            <p:nvPr/>
          </p:nvSpPr>
          <p:spPr bwMode="auto">
            <a:xfrm>
              <a:off x="720" y="1200"/>
              <a:ext cx="4560" cy="240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/>
                <a:t>BAGIAN  I  Statistik Deskriptif</a:t>
              </a:r>
            </a:p>
          </p:txBody>
        </p:sp>
        <p:sp>
          <p:nvSpPr>
            <p:cNvPr id="306182" name="Text Box 6"/>
            <p:cNvSpPr txBox="1">
              <a:spLocks noChangeArrowheads="1"/>
            </p:cNvSpPr>
            <p:nvPr/>
          </p:nvSpPr>
          <p:spPr bwMode="auto">
            <a:xfrm>
              <a:off x="672" y="1523"/>
              <a:ext cx="1948" cy="220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Pengertian Statistika</a:t>
              </a:r>
            </a:p>
          </p:txBody>
        </p:sp>
        <p:sp>
          <p:nvSpPr>
            <p:cNvPr id="306183" name="Text Box 7"/>
            <p:cNvSpPr txBox="1">
              <a:spLocks noChangeArrowheads="1"/>
            </p:cNvSpPr>
            <p:nvPr/>
          </p:nvSpPr>
          <p:spPr bwMode="auto">
            <a:xfrm>
              <a:off x="672" y="1855"/>
              <a:ext cx="1948" cy="219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Penyajian Data</a:t>
              </a:r>
            </a:p>
          </p:txBody>
        </p:sp>
        <p:sp>
          <p:nvSpPr>
            <p:cNvPr id="306184" name="Text Box 8"/>
            <p:cNvSpPr txBox="1">
              <a:spLocks noChangeArrowheads="1"/>
            </p:cNvSpPr>
            <p:nvPr/>
          </p:nvSpPr>
          <p:spPr bwMode="auto">
            <a:xfrm>
              <a:off x="672" y="2544"/>
              <a:ext cx="1948" cy="226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Ukuran Penyebaran</a:t>
              </a:r>
            </a:p>
          </p:txBody>
        </p:sp>
        <p:sp>
          <p:nvSpPr>
            <p:cNvPr id="306185" name="Text Box 9"/>
            <p:cNvSpPr txBox="1">
              <a:spLocks noChangeArrowheads="1"/>
            </p:cNvSpPr>
            <p:nvPr/>
          </p:nvSpPr>
          <p:spPr bwMode="auto">
            <a:xfrm>
              <a:off x="672" y="2201"/>
              <a:ext cx="1948" cy="220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Ukuran Pemusatan</a:t>
              </a:r>
            </a:p>
          </p:txBody>
        </p:sp>
        <p:sp>
          <p:nvSpPr>
            <p:cNvPr id="306186" name="Text Box 10"/>
            <p:cNvSpPr txBox="1">
              <a:spLocks noChangeArrowheads="1"/>
            </p:cNvSpPr>
            <p:nvPr/>
          </p:nvSpPr>
          <p:spPr bwMode="auto">
            <a:xfrm>
              <a:off x="672" y="2904"/>
              <a:ext cx="1948" cy="264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>
                  <a:latin typeface="Arial" charset="0"/>
                </a:rPr>
                <a:t>Angka Indeks</a:t>
              </a:r>
            </a:p>
          </p:txBody>
        </p:sp>
        <p:sp>
          <p:nvSpPr>
            <p:cNvPr id="306187" name="Text Box 11"/>
            <p:cNvSpPr txBox="1">
              <a:spLocks noChangeArrowheads="1"/>
            </p:cNvSpPr>
            <p:nvPr/>
          </p:nvSpPr>
          <p:spPr bwMode="auto">
            <a:xfrm>
              <a:off x="672" y="3245"/>
              <a:ext cx="1948" cy="451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Deret Berkala dan</a:t>
              </a:r>
            </a:p>
            <a:p>
              <a:pPr algn="ctr"/>
              <a:r>
                <a:rPr lang="en-US" sz="2000" b="0">
                  <a:latin typeface="Arial" charset="0"/>
                </a:rPr>
                <a:t>Peramalan</a:t>
              </a:r>
            </a:p>
          </p:txBody>
        </p:sp>
        <p:sp>
          <p:nvSpPr>
            <p:cNvPr id="306188" name="Freeform 12"/>
            <p:cNvSpPr>
              <a:spLocks/>
            </p:cNvSpPr>
            <p:nvPr/>
          </p:nvSpPr>
          <p:spPr bwMode="auto">
            <a:xfrm>
              <a:off x="384" y="1296"/>
              <a:ext cx="342" cy="2160"/>
            </a:xfrm>
            <a:custGeom>
              <a:avLst/>
              <a:gdLst/>
              <a:ahLst/>
              <a:cxnLst>
                <a:cxn ang="0">
                  <a:pos x="720" y="0"/>
                </a:cxn>
                <a:cxn ang="0">
                  <a:pos x="0" y="0"/>
                </a:cxn>
                <a:cxn ang="0">
                  <a:pos x="0" y="7020"/>
                </a:cxn>
              </a:cxnLst>
              <a:rect l="0" t="0" r="r" b="b"/>
              <a:pathLst>
                <a:path w="720" h="7020">
                  <a:moveTo>
                    <a:pt x="720" y="0"/>
                  </a:moveTo>
                  <a:lnTo>
                    <a:pt x="0" y="0"/>
                  </a:lnTo>
                  <a:lnTo>
                    <a:pt x="0" y="7020"/>
                  </a:lnTo>
                </a:path>
              </a:pathLst>
            </a:cu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189" name="Line 13"/>
            <p:cNvSpPr>
              <a:spLocks noChangeShapeType="1"/>
            </p:cNvSpPr>
            <p:nvPr/>
          </p:nvSpPr>
          <p:spPr bwMode="auto">
            <a:xfrm>
              <a:off x="384" y="3024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190" name="Line 14"/>
            <p:cNvSpPr>
              <a:spLocks noChangeShapeType="1"/>
            </p:cNvSpPr>
            <p:nvPr/>
          </p:nvSpPr>
          <p:spPr bwMode="auto">
            <a:xfrm>
              <a:off x="384" y="1584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191" name="Line 15"/>
            <p:cNvSpPr>
              <a:spLocks noChangeShapeType="1"/>
            </p:cNvSpPr>
            <p:nvPr/>
          </p:nvSpPr>
          <p:spPr bwMode="auto">
            <a:xfrm>
              <a:off x="384" y="2367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192" name="Line 16"/>
            <p:cNvSpPr>
              <a:spLocks noChangeShapeType="1"/>
            </p:cNvSpPr>
            <p:nvPr/>
          </p:nvSpPr>
          <p:spPr bwMode="auto">
            <a:xfrm>
              <a:off x="2784" y="1632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193" name="Line 17"/>
            <p:cNvSpPr>
              <a:spLocks noChangeShapeType="1"/>
            </p:cNvSpPr>
            <p:nvPr/>
          </p:nvSpPr>
          <p:spPr bwMode="auto">
            <a:xfrm>
              <a:off x="2784" y="2112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194" name="Line 18"/>
            <p:cNvSpPr>
              <a:spLocks noChangeShapeType="1"/>
            </p:cNvSpPr>
            <p:nvPr/>
          </p:nvSpPr>
          <p:spPr bwMode="auto">
            <a:xfrm>
              <a:off x="2784" y="2496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195" name="Line 19"/>
            <p:cNvSpPr>
              <a:spLocks noChangeShapeType="1"/>
            </p:cNvSpPr>
            <p:nvPr/>
          </p:nvSpPr>
          <p:spPr bwMode="auto">
            <a:xfrm>
              <a:off x="2784" y="3456"/>
              <a:ext cx="365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196" name="Text Box 20"/>
            <p:cNvSpPr txBox="1">
              <a:spLocks noChangeArrowheads="1"/>
            </p:cNvSpPr>
            <p:nvPr/>
          </p:nvSpPr>
          <p:spPr bwMode="auto">
            <a:xfrm>
              <a:off x="3132" y="1584"/>
              <a:ext cx="2148" cy="336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Angka Indeks Relatif Sederhana</a:t>
              </a:r>
            </a:p>
          </p:txBody>
        </p:sp>
        <p:sp>
          <p:nvSpPr>
            <p:cNvPr id="306197" name="Text Box 21"/>
            <p:cNvSpPr txBox="1">
              <a:spLocks noChangeArrowheads="1"/>
            </p:cNvSpPr>
            <p:nvPr/>
          </p:nvSpPr>
          <p:spPr bwMode="auto">
            <a:xfrm>
              <a:off x="3132" y="1968"/>
              <a:ext cx="2148" cy="375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 Angka Indeks Agregrat Sederhana</a:t>
              </a:r>
            </a:p>
          </p:txBody>
        </p:sp>
        <p:sp>
          <p:nvSpPr>
            <p:cNvPr id="306198" name="Text Box 22"/>
            <p:cNvSpPr txBox="1">
              <a:spLocks noChangeArrowheads="1"/>
            </p:cNvSpPr>
            <p:nvPr/>
          </p:nvSpPr>
          <p:spPr bwMode="auto">
            <a:xfrm>
              <a:off x="3132" y="2426"/>
              <a:ext cx="2148" cy="310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Angka Indeks Agregrat Tertimbang</a:t>
              </a:r>
            </a:p>
          </p:txBody>
        </p:sp>
        <p:sp>
          <p:nvSpPr>
            <p:cNvPr id="306199" name="Text Box 23"/>
            <p:cNvSpPr txBox="1">
              <a:spLocks noChangeArrowheads="1"/>
            </p:cNvSpPr>
            <p:nvPr/>
          </p:nvSpPr>
          <p:spPr bwMode="auto">
            <a:xfrm>
              <a:off x="3132" y="2803"/>
              <a:ext cx="2148" cy="365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Macam-Macam Indeks </a:t>
              </a:r>
            </a:p>
            <a:p>
              <a:r>
                <a:rPr lang="en-US" sz="1600" b="0">
                  <a:latin typeface="Arial" charset="0"/>
                </a:rPr>
                <a:t>dan Masalah Penyusunan Indeks</a:t>
              </a:r>
            </a:p>
          </p:txBody>
        </p:sp>
        <p:sp>
          <p:nvSpPr>
            <p:cNvPr id="306200" name="Text Box 24"/>
            <p:cNvSpPr txBox="1">
              <a:spLocks noChangeArrowheads="1"/>
            </p:cNvSpPr>
            <p:nvPr/>
          </p:nvSpPr>
          <p:spPr bwMode="auto">
            <a:xfrm>
              <a:off x="3132" y="3220"/>
              <a:ext cx="2148" cy="428"/>
            </a:xfrm>
            <a:prstGeom prst="rect">
              <a:avLst/>
            </a:prstGeom>
            <a:solidFill>
              <a:srgbClr val="FFCC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Pengolahan Data Indeks  dengan MS Excel</a:t>
              </a:r>
            </a:p>
          </p:txBody>
        </p:sp>
        <p:sp>
          <p:nvSpPr>
            <p:cNvPr id="306201" name="Line 25"/>
            <p:cNvSpPr>
              <a:spLocks noChangeShapeType="1"/>
            </p:cNvSpPr>
            <p:nvPr/>
          </p:nvSpPr>
          <p:spPr bwMode="auto">
            <a:xfrm>
              <a:off x="384" y="3456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202" name="Line 26"/>
            <p:cNvSpPr>
              <a:spLocks noChangeShapeType="1"/>
            </p:cNvSpPr>
            <p:nvPr/>
          </p:nvSpPr>
          <p:spPr bwMode="auto">
            <a:xfrm>
              <a:off x="384" y="1968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6203" name="Line 27"/>
            <p:cNvSpPr>
              <a:spLocks noChangeShapeType="1"/>
            </p:cNvSpPr>
            <p:nvPr/>
          </p:nvSpPr>
          <p:spPr bwMode="auto">
            <a:xfrm>
              <a:off x="2784" y="1632"/>
              <a:ext cx="0" cy="182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  <p:sp>
          <p:nvSpPr>
            <p:cNvPr id="306204" name="Line 28"/>
            <p:cNvSpPr>
              <a:spLocks noChangeShapeType="1"/>
            </p:cNvSpPr>
            <p:nvPr/>
          </p:nvSpPr>
          <p:spPr bwMode="auto">
            <a:xfrm>
              <a:off x="2640" y="3024"/>
              <a:ext cx="14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  <p:sp>
          <p:nvSpPr>
            <p:cNvPr id="306205" name="Line 29"/>
            <p:cNvSpPr>
              <a:spLocks noChangeShapeType="1"/>
            </p:cNvSpPr>
            <p:nvPr/>
          </p:nvSpPr>
          <p:spPr bwMode="auto">
            <a:xfrm>
              <a:off x="2784" y="3024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3FB1A2-7D54-400E-B752-9A427B8A21E2}" type="slidenum">
              <a:rPr lang="en-US"/>
              <a:pPr/>
              <a:t>3</a:t>
            </a:fld>
            <a:endParaRPr lang="en-US"/>
          </a:p>
        </p:txBody>
      </p:sp>
      <p:sp>
        <p:nvSpPr>
          <p:cNvPr id="117762" name="Text Box 2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PENGANTAR</a:t>
            </a:r>
          </a:p>
        </p:txBody>
      </p:sp>
      <p:sp>
        <p:nvSpPr>
          <p:cNvPr id="117765" name="Rectangle 5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117782" name="Text Box 22"/>
          <p:cNvSpPr txBox="1">
            <a:spLocks noChangeArrowheads="1"/>
          </p:cNvSpPr>
          <p:nvPr/>
        </p:nvSpPr>
        <p:spPr bwMode="auto">
          <a:xfrm>
            <a:off x="1066800" y="1554163"/>
            <a:ext cx="7010400" cy="16764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200">
                <a:solidFill>
                  <a:schemeClr val="accent1"/>
                </a:solidFill>
                <a:cs typeface="Times New Roman" pitchFamily="18" charset="0"/>
              </a:rPr>
              <a:t>Angka Indeks:</a:t>
            </a:r>
            <a:r>
              <a:rPr lang="en-US" sz="2200">
                <a:cs typeface="Times New Roman" pitchFamily="18" charset="0"/>
              </a:rPr>
              <a:t> </a:t>
            </a:r>
          </a:p>
          <a:p>
            <a:r>
              <a:rPr lang="en-US" sz="2000" b="0">
                <a:cs typeface="Times New Roman" pitchFamily="18" charset="0"/>
              </a:rPr>
              <a:t>Sebuah angka yang menggambarkan perubahan relatif terhadap harga, kuantitas atau nilai yang dibandingkan dengan tahun dasar.</a:t>
            </a:r>
            <a:endParaRPr lang="en-US" sz="2200" b="0">
              <a:cs typeface="Times New Roman" pitchFamily="18" charset="0"/>
            </a:endParaRPr>
          </a:p>
          <a:p>
            <a:endParaRPr lang="en-US" sz="2200" b="0">
              <a:cs typeface="Times New Roman" pitchFamily="18" charset="0"/>
            </a:endParaRPr>
          </a:p>
        </p:txBody>
      </p:sp>
      <p:sp>
        <p:nvSpPr>
          <p:cNvPr id="117787" name="Rectangle 27"/>
          <p:cNvSpPr>
            <a:spLocks noChangeArrowheads="1"/>
          </p:cNvSpPr>
          <p:nvPr/>
        </p:nvSpPr>
        <p:spPr bwMode="auto">
          <a:xfrm>
            <a:off x="3590925" y="243363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117788" name="Text Box 28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sp>
        <p:nvSpPr>
          <p:cNvPr id="117789" name="Rectangle 29"/>
          <p:cNvSpPr>
            <a:spLocks noChangeArrowheads="1"/>
          </p:cNvSpPr>
          <p:nvPr/>
        </p:nvSpPr>
        <p:spPr bwMode="auto">
          <a:xfrm>
            <a:off x="1066800" y="3429000"/>
            <a:ext cx="7239000" cy="22558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/>
            <a:r>
              <a:rPr lang="en-US" sz="2200">
                <a:solidFill>
                  <a:schemeClr val="accent1"/>
                </a:solidFill>
              </a:rPr>
              <a:t>Pemilihan Tahun Dasar:</a:t>
            </a:r>
            <a:endParaRPr lang="en-US" sz="2200"/>
          </a:p>
          <a:p>
            <a:pPr marL="342900" indent="-342900">
              <a:buFontTx/>
              <a:buChar char="•"/>
            </a:pPr>
            <a:r>
              <a:rPr lang="en-US" sz="2000" b="0"/>
              <a:t>Tahun yang dipilih sebagai tahun dasar </a:t>
            </a:r>
          </a:p>
          <a:p>
            <a:pPr marL="342900" indent="-342900"/>
            <a:r>
              <a:rPr lang="en-US" sz="2000" b="0"/>
              <a:t>    menunjukkan kondisi perekonomian yang stabil</a:t>
            </a:r>
          </a:p>
          <a:p>
            <a:pPr marL="342900" indent="-342900"/>
            <a:endParaRPr lang="en-US" sz="2000" b="0"/>
          </a:p>
          <a:p>
            <a:pPr marL="342900" indent="-342900">
              <a:buFontTx/>
              <a:buChar char="•"/>
            </a:pPr>
            <a:r>
              <a:rPr lang="en-US" sz="2000" b="0"/>
              <a:t>Tahun dasar diusahakan tidak terlalu jauh dengan</a:t>
            </a:r>
          </a:p>
          <a:p>
            <a:pPr marL="342900" indent="-342900"/>
            <a:r>
              <a:rPr lang="en-US" sz="2000" b="0"/>
              <a:t>    tahun yang dibandingkan, sehingga perbandingannya</a:t>
            </a:r>
          </a:p>
          <a:p>
            <a:pPr marL="342900" indent="-342900"/>
            <a:r>
              <a:rPr lang="en-US" sz="2000" b="0"/>
              <a:t>    masih bermakna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E42C1-5A8E-45AC-8FAD-762EB9E7507B}" type="slidenum">
              <a:rPr lang="en-US"/>
              <a:pPr/>
              <a:t>30</a:t>
            </a:fld>
            <a:endParaRPr lang="en-US"/>
          </a:p>
        </p:txBody>
      </p:sp>
      <p:sp>
        <p:nvSpPr>
          <p:cNvPr id="291842" name="Rectangle 2"/>
          <p:cNvSpPr>
            <a:spLocks noGrp="1" noChangeArrowheads="1"/>
          </p:cNvSpPr>
          <p:nvPr>
            <p:ph type="title"/>
          </p:nvPr>
        </p:nvSpPr>
        <p:spPr>
          <a:xfrm>
            <a:off x="817563" y="533400"/>
            <a:ext cx="7793037" cy="457200"/>
          </a:xfrm>
        </p:spPr>
        <p:txBody>
          <a:bodyPr/>
          <a:lstStyle/>
          <a:p>
            <a:r>
              <a:rPr lang="en-US" sz="2400" b="1">
                <a:solidFill>
                  <a:schemeClr val="accent1"/>
                </a:solidFill>
              </a:rPr>
              <a:t>MENGGUNAKAN MS EXCEL</a:t>
            </a:r>
            <a:endParaRPr lang="en-US" sz="2800" b="1">
              <a:solidFill>
                <a:schemeClr val="accent1"/>
              </a:solidFill>
            </a:endParaRPr>
          </a:p>
        </p:txBody>
      </p:sp>
      <p:sp>
        <p:nvSpPr>
          <p:cNvPr id="291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495800"/>
          </a:xfrm>
        </p:spPr>
        <p:txBody>
          <a:bodyPr/>
          <a:lstStyle/>
          <a:p>
            <a:pPr lvl="1" algn="just">
              <a:buFont typeface="Wingdings" pitchFamily="2" charset="2"/>
              <a:buNone/>
            </a:pPr>
            <a:r>
              <a:rPr lang="en-US" sz="2000">
                <a:cs typeface="Times New Roman" pitchFamily="18" charset="0"/>
              </a:rPr>
              <a:t>1.	</a:t>
            </a:r>
            <a:r>
              <a:rPr lang="en-US" sz="2000"/>
              <a:t>Untuk mencari Indeks Laspeyres, masukkan data ke dalam sheet MS Excel. </a:t>
            </a:r>
          </a:p>
          <a:p>
            <a:pPr lvl="1" algn="just">
              <a:buFont typeface="Wingdings" pitchFamily="2" charset="2"/>
              <a:buNone/>
            </a:pPr>
            <a:r>
              <a:rPr lang="en-US" sz="2000">
                <a:cs typeface="Times New Roman" pitchFamily="18" charset="0"/>
              </a:rPr>
              <a:t>2.	</a:t>
            </a:r>
            <a:r>
              <a:rPr lang="en-US" sz="2000"/>
              <a:t>Masukkan sektor pada kolom A, data harga periode dasar pada kolom B, harga berlaku pada kolom C dan kuantitas pada kolom D.</a:t>
            </a:r>
          </a:p>
          <a:p>
            <a:pPr lvl="1" algn="just">
              <a:buFont typeface="Wingdings" pitchFamily="2" charset="2"/>
              <a:buNone/>
            </a:pPr>
            <a:r>
              <a:rPr lang="en-US" sz="2000">
                <a:cs typeface="Times New Roman" pitchFamily="18" charset="0"/>
              </a:rPr>
              <a:t>3.	</a:t>
            </a:r>
            <a:r>
              <a:rPr lang="en-US" sz="2000"/>
              <a:t>Lakukan operasi sederhana berupa perkalian pada kolom E dengan formula +b2*d2 dan kolom E +c2*d2 sebagaimana contoh.</a:t>
            </a:r>
          </a:p>
          <a:p>
            <a:pPr lvl="1" algn="just">
              <a:buFont typeface="Wingdings" pitchFamily="2" charset="2"/>
              <a:buNone/>
            </a:pPr>
            <a:r>
              <a:rPr lang="en-US" sz="2000">
                <a:cs typeface="Times New Roman" pitchFamily="18" charset="0"/>
              </a:rPr>
              <a:t>4.	</a:t>
            </a:r>
            <a:r>
              <a:rPr lang="en-US" sz="2000"/>
              <a:t>Lakukan operasi penjumlahan dengan formula @sum(e2:e4) pada kolom E baris ke-5 begitu pula pada kolom F5.</a:t>
            </a:r>
          </a:p>
          <a:p>
            <a:pPr lvl="1" algn="just">
              <a:buFont typeface="Wingdings" pitchFamily="2" charset="2"/>
              <a:buNone/>
            </a:pPr>
            <a:r>
              <a:rPr lang="en-US" sz="2000">
                <a:cs typeface="Times New Roman" pitchFamily="18" charset="0"/>
              </a:rPr>
              <a:t>5.	</a:t>
            </a:r>
            <a:r>
              <a:rPr lang="en-US" sz="2000"/>
              <a:t>Lakukan operasi pembagian dengan formula +f5/e5, tekan enter, nilai Indeks Laspeyres ada pada sel tersebut.</a:t>
            </a:r>
          </a:p>
          <a:p>
            <a:pPr lvl="1" algn="just">
              <a:buFont typeface="Wingdings" pitchFamily="2" charset="2"/>
              <a:buNone/>
            </a:pPr>
            <a:endParaRPr lang="en-US" sz="1800"/>
          </a:p>
        </p:txBody>
      </p:sp>
      <p:sp>
        <p:nvSpPr>
          <p:cNvPr id="291844" name="Text Box 4"/>
          <p:cNvSpPr txBox="1">
            <a:spLocks noChangeArrowheads="1"/>
          </p:cNvSpPr>
          <p:nvPr/>
        </p:nvSpPr>
        <p:spPr bwMode="auto">
          <a:xfrm>
            <a:off x="914400" y="762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CADD6-E299-4972-979F-7AE5E9DD8D73}" type="slidenum">
              <a:rPr lang="en-US"/>
              <a:pPr/>
              <a:t>31</a:t>
            </a:fld>
            <a:endParaRPr lang="en-US"/>
          </a:p>
        </p:txBody>
      </p:sp>
      <p:sp>
        <p:nvSpPr>
          <p:cNvPr id="292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graphicFrame>
        <p:nvGraphicFramePr>
          <p:cNvPr id="292867" name="Object 3"/>
          <p:cNvGraphicFramePr>
            <a:graphicFrameLocks noChangeAspect="1"/>
          </p:cNvGraphicFramePr>
          <p:nvPr/>
        </p:nvGraphicFramePr>
        <p:xfrm>
          <a:off x="0" y="0"/>
          <a:ext cx="9144000" cy="6858000"/>
        </p:xfrm>
        <a:graphic>
          <a:graphicData uri="http://schemas.openxmlformats.org/presentationml/2006/ole">
            <p:oleObj spid="_x0000_s292867" name="Document" r:id="rId3" imgW="4039200" imgH="1923840" progId="Word.Document.8">
              <p:embed/>
            </p:oleObj>
          </a:graphicData>
        </a:graphic>
      </p:graphicFrame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7825A-EE6D-4B53-85D8-5DB4BE9EFEC8}" type="slidenum">
              <a:rPr lang="en-US"/>
              <a:pPr/>
              <a:t>32</a:t>
            </a:fld>
            <a:endParaRPr lang="en-US"/>
          </a:p>
        </p:txBody>
      </p:sp>
      <p:sp>
        <p:nvSpPr>
          <p:cNvPr id="114690" name="Text Box 2"/>
          <p:cNvSpPr txBox="1">
            <a:spLocks noChangeArrowheads="1"/>
          </p:cNvSpPr>
          <p:nvPr/>
        </p:nvSpPr>
        <p:spPr bwMode="auto">
          <a:xfrm>
            <a:off x="685800" y="3124200"/>
            <a:ext cx="7239000" cy="457200"/>
          </a:xfrm>
          <a:prstGeom prst="rect">
            <a:avLst/>
          </a:prstGeom>
          <a:gradFill rotWithShape="0">
            <a:gsLst>
              <a:gs pos="0">
                <a:schemeClr val="accent1">
                  <a:gamma/>
                  <a:shade val="46275"/>
                  <a:invGamma/>
                </a:schemeClr>
              </a:gs>
              <a:gs pos="50000">
                <a:schemeClr val="accent1"/>
              </a:gs>
              <a:gs pos="100000">
                <a:schemeClr val="accent1">
                  <a:gamma/>
                  <a:shade val="46275"/>
                  <a:invGamma/>
                </a:scheme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400">
                <a:solidFill>
                  <a:schemeClr val="bg1"/>
                </a:solidFill>
              </a:rPr>
              <a:t>TERIMA KASIH</a:t>
            </a:r>
            <a:endParaRPr lang="en-US" sz="3200" b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6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146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146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4690" grpId="0" animBg="1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DF2D4-6285-4F4D-92CC-97FA971B436D}" type="slidenum">
              <a:rPr lang="en-US"/>
              <a:pPr/>
              <a:t>4</a:t>
            </a:fld>
            <a:endParaRPr lang="en-US"/>
          </a:p>
        </p:txBody>
      </p:sp>
      <p:graphicFrame>
        <p:nvGraphicFramePr>
          <p:cNvPr id="295938" name="Object 2"/>
          <p:cNvGraphicFramePr>
            <a:graphicFrameLocks noChangeAspect="1"/>
          </p:cNvGraphicFramePr>
          <p:nvPr/>
        </p:nvGraphicFramePr>
        <p:xfrm>
          <a:off x="762000" y="2590800"/>
          <a:ext cx="7620000" cy="4038600"/>
        </p:xfrm>
        <a:graphic>
          <a:graphicData uri="http://schemas.openxmlformats.org/presentationml/2006/ole">
            <p:oleObj spid="_x0000_s295938" name="Chart" r:id="rId3" imgW="1962641" imgH="2010058" progId="Excel.Chart.8">
              <p:embed/>
            </p:oleObj>
          </a:graphicData>
        </a:graphic>
      </p:graphicFrame>
      <p:sp>
        <p:nvSpPr>
          <p:cNvPr id="295939" name="Rectangle 3"/>
          <p:cNvSpPr>
            <a:spLocks noChangeArrowheads="1"/>
          </p:cNvSpPr>
          <p:nvPr/>
        </p:nvSpPr>
        <p:spPr bwMode="auto">
          <a:xfrm>
            <a:off x="1219200" y="1524000"/>
            <a:ext cx="73152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000" b="0"/>
              <a:t>Banyak indikator ekonomi menggunakan angka indeks seperti IH Konsumen, IH Perdagangan Besar, IH Saham Gabungan, Indeks Nilai Tukar Petani, dan lain-lain.</a:t>
            </a:r>
            <a:endParaRPr lang="en-US" sz="2200" b="0"/>
          </a:p>
        </p:txBody>
      </p:sp>
      <p:sp>
        <p:nvSpPr>
          <p:cNvPr id="295941" name="Text Box 5"/>
          <p:cNvSpPr txBox="1">
            <a:spLocks noChangeArrowheads="1"/>
          </p:cNvSpPr>
          <p:nvPr/>
        </p:nvSpPr>
        <p:spPr bwMode="auto">
          <a:xfrm>
            <a:off x="838200" y="762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sp>
        <p:nvSpPr>
          <p:cNvPr id="295942" name="Text Box 6"/>
          <p:cNvSpPr txBox="1">
            <a:spLocks noChangeArrowheads="1"/>
          </p:cNvSpPr>
          <p:nvPr/>
        </p:nvSpPr>
        <p:spPr bwMode="auto">
          <a:xfrm>
            <a:off x="838200" y="6096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PENGANTAR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3E019-051D-423F-81AB-404222CE2837}" type="slidenum">
              <a:rPr lang="en-US"/>
              <a:pPr/>
              <a:t>5</a:t>
            </a:fld>
            <a:endParaRPr lang="en-US"/>
          </a:p>
        </p:txBody>
      </p:sp>
      <p:sp>
        <p:nvSpPr>
          <p:cNvPr id="249858" name="Text Box 2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RELATIF SEDERHANA</a:t>
            </a:r>
          </a:p>
        </p:txBody>
      </p:sp>
      <p:sp>
        <p:nvSpPr>
          <p:cNvPr id="249859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49862" name="Text Box 6"/>
          <p:cNvSpPr txBox="1">
            <a:spLocks noChangeArrowheads="1"/>
          </p:cNvSpPr>
          <p:nvPr/>
        </p:nvSpPr>
        <p:spPr bwMode="auto">
          <a:xfrm>
            <a:off x="647700" y="1371600"/>
            <a:ext cx="7848600" cy="1049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>
              <a:lnSpc>
                <a:spcPct val="70000"/>
              </a:lnSpc>
              <a:spcBef>
                <a:spcPct val="50000"/>
              </a:spcBef>
            </a:pPr>
            <a:r>
              <a:rPr lang="en-US" sz="2400" b="0"/>
              <a:t>	</a:t>
            </a:r>
            <a:r>
              <a:rPr lang="en-US" sz="2200">
                <a:solidFill>
                  <a:schemeClr val="accent1"/>
                </a:solidFill>
              </a:rPr>
              <a:t>Definisi   </a:t>
            </a:r>
            <a:r>
              <a:rPr lang="en-US" sz="2000">
                <a:solidFill>
                  <a:schemeClr val="accent1"/>
                </a:solidFill>
              </a:rPr>
              <a:t>  </a:t>
            </a:r>
          </a:p>
          <a:p>
            <a:pPr marL="457200" indent="-457200">
              <a:lnSpc>
                <a:spcPct val="90000"/>
              </a:lnSpc>
              <a:spcBef>
                <a:spcPct val="50000"/>
              </a:spcBef>
            </a:pPr>
            <a:r>
              <a:rPr lang="en-US" sz="2000" b="0"/>
              <a:t>	D</a:t>
            </a:r>
            <a:r>
              <a:rPr lang="en-US" sz="2000" b="0">
                <a:cs typeface="Times New Roman" pitchFamily="18" charset="0"/>
              </a:rPr>
              <a:t>ikenal juga dengan </a:t>
            </a:r>
            <a:r>
              <a:rPr lang="en-US" sz="2000" b="0" i="1">
                <a:cs typeface="Times New Roman" pitchFamily="18" charset="0"/>
              </a:rPr>
              <a:t>unweighted index</a:t>
            </a:r>
            <a:r>
              <a:rPr lang="en-US" sz="2000" b="0">
                <a:cs typeface="Times New Roman" pitchFamily="18" charset="0"/>
              </a:rPr>
              <a:t> yaitu indeks yang tanpa memperhitungkan bobot setiap barang dan jasa.</a:t>
            </a:r>
            <a:r>
              <a:rPr lang="en-US" sz="2000" b="0"/>
              <a:t> </a:t>
            </a:r>
          </a:p>
        </p:txBody>
      </p:sp>
      <p:sp>
        <p:nvSpPr>
          <p:cNvPr id="249863" name="Text Box 7"/>
          <p:cNvSpPr txBox="1">
            <a:spLocks noChangeArrowheads="1"/>
          </p:cNvSpPr>
          <p:nvPr/>
        </p:nvSpPr>
        <p:spPr bwMode="auto">
          <a:xfrm>
            <a:off x="228600" y="2514600"/>
            <a:ext cx="3962400" cy="2990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1000" indent="-381000">
              <a:spcBef>
                <a:spcPct val="50000"/>
              </a:spcBef>
            </a:pPr>
            <a:r>
              <a:rPr lang="en-US">
                <a:solidFill>
                  <a:schemeClr val="accent1"/>
                </a:solidFill>
              </a:rPr>
              <a:t>1.</a:t>
            </a:r>
            <a:r>
              <a:rPr lang="en-US"/>
              <a:t>  	</a:t>
            </a:r>
            <a:r>
              <a:rPr lang="en-US" sz="2000">
                <a:solidFill>
                  <a:schemeClr val="accent1"/>
                </a:solidFill>
                <a:cs typeface="Arial" charset="0"/>
              </a:rPr>
              <a:t>Angka Indeks Harga Relatif Sederhana</a:t>
            </a:r>
            <a:endParaRPr lang="en-US" sz="2000">
              <a:cs typeface="Times New Roman" pitchFamily="18" charset="0"/>
            </a:endParaRPr>
          </a:p>
          <a:p>
            <a:pPr marL="381000" indent="-381000">
              <a:spcBef>
                <a:spcPct val="50000"/>
              </a:spcBef>
            </a:pPr>
            <a:r>
              <a:rPr lang="en-US">
                <a:cs typeface="Arial" charset="0"/>
              </a:rPr>
              <a:t>	</a:t>
            </a:r>
            <a:r>
              <a:rPr lang="en-US" b="0">
                <a:cs typeface="Arial" charset="0"/>
              </a:rPr>
              <a:t>Menunjukkan perkembangan harga relatif suatu barang dan jasa pada tahun berjalan dengan tahun dasar, tanpa memberikan bobot terhadap kepentingan barang dan jasa.  </a:t>
            </a:r>
          </a:p>
          <a:p>
            <a:pPr marL="381000" indent="-381000">
              <a:spcBef>
                <a:spcPct val="50000"/>
              </a:spcBef>
            </a:pPr>
            <a:r>
              <a:rPr lang="en-US" sz="2200">
                <a:cs typeface="Arial" charset="0"/>
              </a:rPr>
              <a:t>	Rumus:</a:t>
            </a:r>
            <a:endParaRPr lang="en-US"/>
          </a:p>
        </p:txBody>
      </p:sp>
      <p:grpSp>
        <p:nvGrpSpPr>
          <p:cNvPr id="249962" name="Group 106"/>
          <p:cNvGrpSpPr>
            <a:grpSpLocks/>
          </p:cNvGrpSpPr>
          <p:nvPr/>
        </p:nvGrpSpPr>
        <p:grpSpPr bwMode="auto">
          <a:xfrm>
            <a:off x="4057650" y="2514600"/>
            <a:ext cx="4781550" cy="3733800"/>
            <a:chOff x="-3" y="-3"/>
            <a:chExt cx="2868" cy="3088"/>
          </a:xfrm>
        </p:grpSpPr>
        <p:grpSp>
          <p:nvGrpSpPr>
            <p:cNvPr id="249960" name="Group 104"/>
            <p:cNvGrpSpPr>
              <a:grpSpLocks/>
            </p:cNvGrpSpPr>
            <p:nvPr/>
          </p:nvGrpSpPr>
          <p:grpSpPr bwMode="auto">
            <a:xfrm>
              <a:off x="0" y="0"/>
              <a:ext cx="2862" cy="3082"/>
              <a:chOff x="0" y="0"/>
              <a:chExt cx="2862" cy="3082"/>
            </a:xfrm>
          </p:grpSpPr>
          <p:grpSp>
            <p:nvGrpSpPr>
              <p:cNvPr id="249897" name="Group 41"/>
              <p:cNvGrpSpPr>
                <a:grpSpLocks/>
              </p:cNvGrpSpPr>
              <p:nvPr/>
            </p:nvGrpSpPr>
            <p:grpSpPr bwMode="auto">
              <a:xfrm>
                <a:off x="0" y="0"/>
                <a:ext cx="588" cy="394"/>
                <a:chOff x="0" y="0"/>
                <a:chExt cx="588" cy="394"/>
              </a:xfrm>
            </p:grpSpPr>
            <p:sp>
              <p:nvSpPr>
                <p:cNvPr id="249864" name="Rectangle 8"/>
                <p:cNvSpPr>
                  <a:spLocks noChangeArrowheads="1"/>
                </p:cNvSpPr>
                <p:nvPr/>
              </p:nvSpPr>
              <p:spPr bwMode="auto">
                <a:xfrm>
                  <a:off x="43" y="0"/>
                  <a:ext cx="50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Tahun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896" name="Rectangle 40"/>
                <p:cNvSpPr>
                  <a:spLocks noChangeArrowheads="1"/>
                </p:cNvSpPr>
                <p:nvPr/>
              </p:nvSpPr>
              <p:spPr bwMode="auto">
                <a:xfrm>
                  <a:off x="0" y="0"/>
                  <a:ext cx="58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899" name="Group 43"/>
              <p:cNvGrpSpPr>
                <a:grpSpLocks/>
              </p:cNvGrpSpPr>
              <p:nvPr/>
            </p:nvGrpSpPr>
            <p:grpSpPr bwMode="auto">
              <a:xfrm>
                <a:off x="588" y="0"/>
                <a:ext cx="461" cy="394"/>
                <a:chOff x="588" y="0"/>
                <a:chExt cx="461" cy="394"/>
              </a:xfrm>
            </p:grpSpPr>
            <p:sp>
              <p:nvSpPr>
                <p:cNvPr id="249865" name="Rectangle 9"/>
                <p:cNvSpPr>
                  <a:spLocks noChangeArrowheads="1"/>
                </p:cNvSpPr>
                <p:nvPr/>
              </p:nvSpPr>
              <p:spPr bwMode="auto">
                <a:xfrm>
                  <a:off x="631" y="0"/>
                  <a:ext cx="375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100">
                      <a:cs typeface="Arial" charset="0"/>
                    </a:rPr>
                    <a:t>Harga</a:t>
                  </a:r>
                  <a:endParaRPr lang="en-US" sz="11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100"/>
                </a:p>
              </p:txBody>
            </p:sp>
            <p:sp>
              <p:nvSpPr>
                <p:cNvPr id="249898" name="Rectangle 42"/>
                <p:cNvSpPr>
                  <a:spLocks noChangeArrowheads="1"/>
                </p:cNvSpPr>
                <p:nvPr/>
              </p:nvSpPr>
              <p:spPr bwMode="auto">
                <a:xfrm>
                  <a:off x="588" y="0"/>
                  <a:ext cx="461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01" name="Group 45"/>
              <p:cNvGrpSpPr>
                <a:grpSpLocks/>
              </p:cNvGrpSpPr>
              <p:nvPr/>
            </p:nvGrpSpPr>
            <p:grpSpPr bwMode="auto">
              <a:xfrm>
                <a:off x="1049" y="0"/>
                <a:ext cx="575" cy="394"/>
                <a:chOff x="1049" y="0"/>
                <a:chExt cx="575" cy="394"/>
              </a:xfrm>
            </p:grpSpPr>
            <p:sp>
              <p:nvSpPr>
                <p:cNvPr id="249866" name="Rectangle 10"/>
                <p:cNvSpPr>
                  <a:spLocks noChangeArrowheads="1"/>
                </p:cNvSpPr>
                <p:nvPr/>
              </p:nvSpPr>
              <p:spPr bwMode="auto">
                <a:xfrm>
                  <a:off x="1092" y="0"/>
                  <a:ext cx="489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Indeks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00" name="Rectangle 44"/>
                <p:cNvSpPr>
                  <a:spLocks noChangeArrowheads="1"/>
                </p:cNvSpPr>
                <p:nvPr/>
              </p:nvSpPr>
              <p:spPr bwMode="auto">
                <a:xfrm>
                  <a:off x="1049" y="0"/>
                  <a:ext cx="575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03" name="Group 47"/>
              <p:cNvGrpSpPr>
                <a:grpSpLocks/>
              </p:cNvGrpSpPr>
              <p:nvPr/>
            </p:nvGrpSpPr>
            <p:grpSpPr bwMode="auto">
              <a:xfrm>
                <a:off x="1624" y="0"/>
                <a:ext cx="1238" cy="394"/>
                <a:chOff x="1624" y="0"/>
                <a:chExt cx="1238" cy="394"/>
              </a:xfrm>
            </p:grpSpPr>
            <p:sp>
              <p:nvSpPr>
                <p:cNvPr id="249867" name="Rectangle 11"/>
                <p:cNvSpPr>
                  <a:spLocks noChangeArrowheads="1"/>
                </p:cNvSpPr>
                <p:nvPr/>
              </p:nvSpPr>
              <p:spPr bwMode="auto">
                <a:xfrm>
                  <a:off x="1667" y="0"/>
                  <a:ext cx="115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Perhitungan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02" name="Rectangle 46"/>
                <p:cNvSpPr>
                  <a:spLocks noChangeArrowheads="1"/>
                </p:cNvSpPr>
                <p:nvPr/>
              </p:nvSpPr>
              <p:spPr bwMode="auto">
                <a:xfrm>
                  <a:off x="1624" y="0"/>
                  <a:ext cx="123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05" name="Group 49"/>
              <p:cNvGrpSpPr>
                <a:grpSpLocks/>
              </p:cNvGrpSpPr>
              <p:nvPr/>
            </p:nvGrpSpPr>
            <p:grpSpPr bwMode="auto">
              <a:xfrm>
                <a:off x="0" y="394"/>
                <a:ext cx="588" cy="384"/>
                <a:chOff x="0" y="394"/>
                <a:chExt cx="588" cy="384"/>
              </a:xfrm>
            </p:grpSpPr>
            <p:sp>
              <p:nvSpPr>
                <p:cNvPr id="249868" name="Rectangle 12"/>
                <p:cNvSpPr>
                  <a:spLocks noChangeArrowheads="1"/>
                </p:cNvSpPr>
                <p:nvPr/>
              </p:nvSpPr>
              <p:spPr bwMode="auto">
                <a:xfrm>
                  <a:off x="43" y="394"/>
                  <a:ext cx="5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1996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04" name="Rectangle 48"/>
                <p:cNvSpPr>
                  <a:spLocks noChangeArrowheads="1"/>
                </p:cNvSpPr>
                <p:nvPr/>
              </p:nvSpPr>
              <p:spPr bwMode="auto">
                <a:xfrm>
                  <a:off x="0" y="394"/>
                  <a:ext cx="5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07" name="Group 51"/>
              <p:cNvGrpSpPr>
                <a:grpSpLocks/>
              </p:cNvGrpSpPr>
              <p:nvPr/>
            </p:nvGrpSpPr>
            <p:grpSpPr bwMode="auto">
              <a:xfrm>
                <a:off x="588" y="394"/>
                <a:ext cx="461" cy="384"/>
                <a:chOff x="588" y="394"/>
                <a:chExt cx="461" cy="384"/>
              </a:xfrm>
            </p:grpSpPr>
            <p:sp>
              <p:nvSpPr>
                <p:cNvPr id="249869" name="Rectangle 13"/>
                <p:cNvSpPr>
                  <a:spLocks noChangeArrowheads="1"/>
                </p:cNvSpPr>
                <p:nvPr/>
              </p:nvSpPr>
              <p:spPr bwMode="auto">
                <a:xfrm>
                  <a:off x="631" y="394"/>
                  <a:ext cx="375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1.014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06" name="Rectangle 50"/>
                <p:cNvSpPr>
                  <a:spLocks noChangeArrowheads="1"/>
                </p:cNvSpPr>
                <p:nvPr/>
              </p:nvSpPr>
              <p:spPr bwMode="auto">
                <a:xfrm>
                  <a:off x="588" y="394"/>
                  <a:ext cx="461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09" name="Group 53"/>
              <p:cNvGrpSpPr>
                <a:grpSpLocks/>
              </p:cNvGrpSpPr>
              <p:nvPr/>
            </p:nvGrpSpPr>
            <p:grpSpPr bwMode="auto">
              <a:xfrm>
                <a:off x="1049" y="394"/>
                <a:ext cx="575" cy="384"/>
                <a:chOff x="1049" y="394"/>
                <a:chExt cx="575" cy="384"/>
              </a:xfrm>
            </p:grpSpPr>
            <p:sp>
              <p:nvSpPr>
                <p:cNvPr id="249870" name="Rectangle 14"/>
                <p:cNvSpPr>
                  <a:spLocks noChangeArrowheads="1"/>
                </p:cNvSpPr>
                <p:nvPr/>
              </p:nvSpPr>
              <p:spPr bwMode="auto">
                <a:xfrm>
                  <a:off x="1092" y="394"/>
                  <a:ext cx="489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08" name="Rectangle 52"/>
                <p:cNvSpPr>
                  <a:spLocks noChangeArrowheads="1"/>
                </p:cNvSpPr>
                <p:nvPr/>
              </p:nvSpPr>
              <p:spPr bwMode="auto">
                <a:xfrm>
                  <a:off x="1049" y="394"/>
                  <a:ext cx="575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11" name="Group 55"/>
              <p:cNvGrpSpPr>
                <a:grpSpLocks/>
              </p:cNvGrpSpPr>
              <p:nvPr/>
            </p:nvGrpSpPr>
            <p:grpSpPr bwMode="auto">
              <a:xfrm>
                <a:off x="1624" y="394"/>
                <a:ext cx="1238" cy="384"/>
                <a:chOff x="1624" y="394"/>
                <a:chExt cx="1238" cy="384"/>
              </a:xfrm>
            </p:grpSpPr>
            <p:sp>
              <p:nvSpPr>
                <p:cNvPr id="249871" name="Rectangle 15"/>
                <p:cNvSpPr>
                  <a:spLocks noChangeArrowheads="1"/>
                </p:cNvSpPr>
                <p:nvPr/>
              </p:nvSpPr>
              <p:spPr bwMode="auto">
                <a:xfrm>
                  <a:off x="1667" y="394"/>
                  <a:ext cx="115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(1.014/1.014)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10" name="Rectangle 54"/>
                <p:cNvSpPr>
                  <a:spLocks noChangeArrowheads="1"/>
                </p:cNvSpPr>
                <p:nvPr/>
              </p:nvSpPr>
              <p:spPr bwMode="auto">
                <a:xfrm>
                  <a:off x="1624" y="394"/>
                  <a:ext cx="123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13" name="Group 57"/>
              <p:cNvGrpSpPr>
                <a:grpSpLocks/>
              </p:cNvGrpSpPr>
              <p:nvPr/>
            </p:nvGrpSpPr>
            <p:grpSpPr bwMode="auto">
              <a:xfrm>
                <a:off x="0" y="778"/>
                <a:ext cx="588" cy="384"/>
                <a:chOff x="0" y="778"/>
                <a:chExt cx="588" cy="384"/>
              </a:xfrm>
            </p:grpSpPr>
            <p:sp>
              <p:nvSpPr>
                <p:cNvPr id="249872" name="Rectangle 16"/>
                <p:cNvSpPr>
                  <a:spLocks noChangeArrowheads="1"/>
                </p:cNvSpPr>
                <p:nvPr/>
              </p:nvSpPr>
              <p:spPr bwMode="auto">
                <a:xfrm>
                  <a:off x="43" y="778"/>
                  <a:ext cx="5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1997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12" name="Rectangle 56"/>
                <p:cNvSpPr>
                  <a:spLocks noChangeArrowheads="1"/>
                </p:cNvSpPr>
                <p:nvPr/>
              </p:nvSpPr>
              <p:spPr bwMode="auto">
                <a:xfrm>
                  <a:off x="0" y="778"/>
                  <a:ext cx="5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15" name="Group 59"/>
              <p:cNvGrpSpPr>
                <a:grpSpLocks/>
              </p:cNvGrpSpPr>
              <p:nvPr/>
            </p:nvGrpSpPr>
            <p:grpSpPr bwMode="auto">
              <a:xfrm>
                <a:off x="588" y="778"/>
                <a:ext cx="461" cy="384"/>
                <a:chOff x="588" y="778"/>
                <a:chExt cx="461" cy="384"/>
              </a:xfrm>
            </p:grpSpPr>
            <p:sp>
              <p:nvSpPr>
                <p:cNvPr id="249873" name="Rectangle 17"/>
                <p:cNvSpPr>
                  <a:spLocks noChangeArrowheads="1"/>
                </p:cNvSpPr>
                <p:nvPr/>
              </p:nvSpPr>
              <p:spPr bwMode="auto">
                <a:xfrm>
                  <a:off x="631" y="778"/>
                  <a:ext cx="375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1.112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14" name="Rectangle 58"/>
                <p:cNvSpPr>
                  <a:spLocks noChangeArrowheads="1"/>
                </p:cNvSpPr>
                <p:nvPr/>
              </p:nvSpPr>
              <p:spPr bwMode="auto">
                <a:xfrm>
                  <a:off x="588" y="778"/>
                  <a:ext cx="461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17" name="Group 61"/>
              <p:cNvGrpSpPr>
                <a:grpSpLocks/>
              </p:cNvGrpSpPr>
              <p:nvPr/>
            </p:nvGrpSpPr>
            <p:grpSpPr bwMode="auto">
              <a:xfrm>
                <a:off x="1049" y="778"/>
                <a:ext cx="575" cy="384"/>
                <a:chOff x="1049" y="778"/>
                <a:chExt cx="575" cy="384"/>
              </a:xfrm>
            </p:grpSpPr>
            <p:sp>
              <p:nvSpPr>
                <p:cNvPr id="249874" name="Rectangle 18"/>
                <p:cNvSpPr>
                  <a:spLocks noChangeArrowheads="1"/>
                </p:cNvSpPr>
                <p:nvPr/>
              </p:nvSpPr>
              <p:spPr bwMode="auto">
                <a:xfrm>
                  <a:off x="1092" y="778"/>
                  <a:ext cx="489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110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16" name="Rectangle 60"/>
                <p:cNvSpPr>
                  <a:spLocks noChangeArrowheads="1"/>
                </p:cNvSpPr>
                <p:nvPr/>
              </p:nvSpPr>
              <p:spPr bwMode="auto">
                <a:xfrm>
                  <a:off x="1049" y="778"/>
                  <a:ext cx="575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19" name="Group 63"/>
              <p:cNvGrpSpPr>
                <a:grpSpLocks/>
              </p:cNvGrpSpPr>
              <p:nvPr/>
            </p:nvGrpSpPr>
            <p:grpSpPr bwMode="auto">
              <a:xfrm>
                <a:off x="1624" y="778"/>
                <a:ext cx="1238" cy="384"/>
                <a:chOff x="1624" y="778"/>
                <a:chExt cx="1238" cy="384"/>
              </a:xfrm>
            </p:grpSpPr>
            <p:sp>
              <p:nvSpPr>
                <p:cNvPr id="249875" name="Rectangle 19"/>
                <p:cNvSpPr>
                  <a:spLocks noChangeArrowheads="1"/>
                </p:cNvSpPr>
                <p:nvPr/>
              </p:nvSpPr>
              <p:spPr bwMode="auto">
                <a:xfrm>
                  <a:off x="1667" y="778"/>
                  <a:ext cx="115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(1.112/1.014)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18" name="Rectangle 62"/>
                <p:cNvSpPr>
                  <a:spLocks noChangeArrowheads="1"/>
                </p:cNvSpPr>
                <p:nvPr/>
              </p:nvSpPr>
              <p:spPr bwMode="auto">
                <a:xfrm>
                  <a:off x="1624" y="778"/>
                  <a:ext cx="123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21" name="Group 65"/>
              <p:cNvGrpSpPr>
                <a:grpSpLocks/>
              </p:cNvGrpSpPr>
              <p:nvPr/>
            </p:nvGrpSpPr>
            <p:grpSpPr bwMode="auto">
              <a:xfrm>
                <a:off x="0" y="1162"/>
                <a:ext cx="588" cy="384"/>
                <a:chOff x="0" y="1162"/>
                <a:chExt cx="588" cy="384"/>
              </a:xfrm>
            </p:grpSpPr>
            <p:sp>
              <p:nvSpPr>
                <p:cNvPr id="249876" name="Rectangle 20"/>
                <p:cNvSpPr>
                  <a:spLocks noChangeArrowheads="1"/>
                </p:cNvSpPr>
                <p:nvPr/>
              </p:nvSpPr>
              <p:spPr bwMode="auto">
                <a:xfrm>
                  <a:off x="43" y="1162"/>
                  <a:ext cx="5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1998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20" name="Rectangle 64"/>
                <p:cNvSpPr>
                  <a:spLocks noChangeArrowheads="1"/>
                </p:cNvSpPr>
                <p:nvPr/>
              </p:nvSpPr>
              <p:spPr bwMode="auto">
                <a:xfrm>
                  <a:off x="0" y="1162"/>
                  <a:ext cx="5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23" name="Group 67"/>
              <p:cNvGrpSpPr>
                <a:grpSpLocks/>
              </p:cNvGrpSpPr>
              <p:nvPr/>
            </p:nvGrpSpPr>
            <p:grpSpPr bwMode="auto">
              <a:xfrm>
                <a:off x="588" y="1162"/>
                <a:ext cx="461" cy="384"/>
                <a:chOff x="588" y="1162"/>
                <a:chExt cx="461" cy="384"/>
              </a:xfrm>
            </p:grpSpPr>
            <p:sp>
              <p:nvSpPr>
                <p:cNvPr id="249877" name="Rectangle 21"/>
                <p:cNvSpPr>
                  <a:spLocks noChangeArrowheads="1"/>
                </p:cNvSpPr>
                <p:nvPr/>
              </p:nvSpPr>
              <p:spPr bwMode="auto">
                <a:xfrm>
                  <a:off x="631" y="1162"/>
                  <a:ext cx="375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2.461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22" name="Rectangle 66"/>
                <p:cNvSpPr>
                  <a:spLocks noChangeArrowheads="1"/>
                </p:cNvSpPr>
                <p:nvPr/>
              </p:nvSpPr>
              <p:spPr bwMode="auto">
                <a:xfrm>
                  <a:off x="588" y="1162"/>
                  <a:ext cx="461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25" name="Group 69"/>
              <p:cNvGrpSpPr>
                <a:grpSpLocks/>
              </p:cNvGrpSpPr>
              <p:nvPr/>
            </p:nvGrpSpPr>
            <p:grpSpPr bwMode="auto">
              <a:xfrm>
                <a:off x="1049" y="1162"/>
                <a:ext cx="575" cy="384"/>
                <a:chOff x="1049" y="1162"/>
                <a:chExt cx="575" cy="384"/>
              </a:xfrm>
            </p:grpSpPr>
            <p:sp>
              <p:nvSpPr>
                <p:cNvPr id="249878" name="Rectangle 22"/>
                <p:cNvSpPr>
                  <a:spLocks noChangeArrowheads="1"/>
                </p:cNvSpPr>
                <p:nvPr/>
              </p:nvSpPr>
              <p:spPr bwMode="auto">
                <a:xfrm>
                  <a:off x="1092" y="1162"/>
                  <a:ext cx="489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243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24" name="Rectangle 68"/>
                <p:cNvSpPr>
                  <a:spLocks noChangeArrowheads="1"/>
                </p:cNvSpPr>
                <p:nvPr/>
              </p:nvSpPr>
              <p:spPr bwMode="auto">
                <a:xfrm>
                  <a:off x="1049" y="1162"/>
                  <a:ext cx="575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27" name="Group 71"/>
              <p:cNvGrpSpPr>
                <a:grpSpLocks/>
              </p:cNvGrpSpPr>
              <p:nvPr/>
            </p:nvGrpSpPr>
            <p:grpSpPr bwMode="auto">
              <a:xfrm>
                <a:off x="1624" y="1162"/>
                <a:ext cx="1238" cy="384"/>
                <a:chOff x="1624" y="1162"/>
                <a:chExt cx="1238" cy="384"/>
              </a:xfrm>
            </p:grpSpPr>
            <p:sp>
              <p:nvSpPr>
                <p:cNvPr id="249879" name="Rectangle 23"/>
                <p:cNvSpPr>
                  <a:spLocks noChangeArrowheads="1"/>
                </p:cNvSpPr>
                <p:nvPr/>
              </p:nvSpPr>
              <p:spPr bwMode="auto">
                <a:xfrm>
                  <a:off x="1667" y="1162"/>
                  <a:ext cx="115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(2.461/1.014)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26" name="Rectangle 70"/>
                <p:cNvSpPr>
                  <a:spLocks noChangeArrowheads="1"/>
                </p:cNvSpPr>
                <p:nvPr/>
              </p:nvSpPr>
              <p:spPr bwMode="auto">
                <a:xfrm>
                  <a:off x="1624" y="1162"/>
                  <a:ext cx="123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29" name="Group 73"/>
              <p:cNvGrpSpPr>
                <a:grpSpLocks/>
              </p:cNvGrpSpPr>
              <p:nvPr/>
            </p:nvGrpSpPr>
            <p:grpSpPr bwMode="auto">
              <a:xfrm>
                <a:off x="0" y="1546"/>
                <a:ext cx="588" cy="384"/>
                <a:chOff x="0" y="1546"/>
                <a:chExt cx="588" cy="384"/>
              </a:xfrm>
            </p:grpSpPr>
            <p:sp>
              <p:nvSpPr>
                <p:cNvPr id="249880" name="Rectangle 24"/>
                <p:cNvSpPr>
                  <a:spLocks noChangeArrowheads="1"/>
                </p:cNvSpPr>
                <p:nvPr/>
              </p:nvSpPr>
              <p:spPr bwMode="auto">
                <a:xfrm>
                  <a:off x="43" y="1546"/>
                  <a:ext cx="5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1999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28" name="Rectangle 72"/>
                <p:cNvSpPr>
                  <a:spLocks noChangeArrowheads="1"/>
                </p:cNvSpPr>
                <p:nvPr/>
              </p:nvSpPr>
              <p:spPr bwMode="auto">
                <a:xfrm>
                  <a:off x="0" y="1546"/>
                  <a:ext cx="5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31" name="Group 75"/>
              <p:cNvGrpSpPr>
                <a:grpSpLocks/>
              </p:cNvGrpSpPr>
              <p:nvPr/>
            </p:nvGrpSpPr>
            <p:grpSpPr bwMode="auto">
              <a:xfrm>
                <a:off x="588" y="1546"/>
                <a:ext cx="461" cy="384"/>
                <a:chOff x="588" y="1546"/>
                <a:chExt cx="461" cy="384"/>
              </a:xfrm>
            </p:grpSpPr>
            <p:sp>
              <p:nvSpPr>
                <p:cNvPr id="249881" name="Rectangle 25"/>
                <p:cNvSpPr>
                  <a:spLocks noChangeArrowheads="1"/>
                </p:cNvSpPr>
                <p:nvPr/>
              </p:nvSpPr>
              <p:spPr bwMode="auto">
                <a:xfrm>
                  <a:off x="631" y="1546"/>
                  <a:ext cx="375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2.058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30" name="Rectangle 74"/>
                <p:cNvSpPr>
                  <a:spLocks noChangeArrowheads="1"/>
                </p:cNvSpPr>
                <p:nvPr/>
              </p:nvSpPr>
              <p:spPr bwMode="auto">
                <a:xfrm>
                  <a:off x="588" y="1546"/>
                  <a:ext cx="461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33" name="Group 77"/>
              <p:cNvGrpSpPr>
                <a:grpSpLocks/>
              </p:cNvGrpSpPr>
              <p:nvPr/>
            </p:nvGrpSpPr>
            <p:grpSpPr bwMode="auto">
              <a:xfrm>
                <a:off x="1049" y="1546"/>
                <a:ext cx="575" cy="384"/>
                <a:chOff x="1049" y="1546"/>
                <a:chExt cx="575" cy="384"/>
              </a:xfrm>
            </p:grpSpPr>
            <p:sp>
              <p:nvSpPr>
                <p:cNvPr id="249882" name="Rectangle 26"/>
                <p:cNvSpPr>
                  <a:spLocks noChangeArrowheads="1"/>
                </p:cNvSpPr>
                <p:nvPr/>
              </p:nvSpPr>
              <p:spPr bwMode="auto">
                <a:xfrm>
                  <a:off x="1092" y="1546"/>
                  <a:ext cx="489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203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32" name="Rectangle 76"/>
                <p:cNvSpPr>
                  <a:spLocks noChangeArrowheads="1"/>
                </p:cNvSpPr>
                <p:nvPr/>
              </p:nvSpPr>
              <p:spPr bwMode="auto">
                <a:xfrm>
                  <a:off x="1049" y="1546"/>
                  <a:ext cx="575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35" name="Group 79"/>
              <p:cNvGrpSpPr>
                <a:grpSpLocks/>
              </p:cNvGrpSpPr>
              <p:nvPr/>
            </p:nvGrpSpPr>
            <p:grpSpPr bwMode="auto">
              <a:xfrm>
                <a:off x="1624" y="1546"/>
                <a:ext cx="1238" cy="384"/>
                <a:chOff x="1624" y="1546"/>
                <a:chExt cx="1238" cy="384"/>
              </a:xfrm>
            </p:grpSpPr>
            <p:sp>
              <p:nvSpPr>
                <p:cNvPr id="249883" name="Rectangle 27"/>
                <p:cNvSpPr>
                  <a:spLocks noChangeArrowheads="1"/>
                </p:cNvSpPr>
                <p:nvPr/>
              </p:nvSpPr>
              <p:spPr bwMode="auto">
                <a:xfrm>
                  <a:off x="1667" y="1546"/>
                  <a:ext cx="115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(2.058/1.014)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34" name="Rectangle 78"/>
                <p:cNvSpPr>
                  <a:spLocks noChangeArrowheads="1"/>
                </p:cNvSpPr>
                <p:nvPr/>
              </p:nvSpPr>
              <p:spPr bwMode="auto">
                <a:xfrm>
                  <a:off x="1624" y="1546"/>
                  <a:ext cx="123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37" name="Group 81"/>
              <p:cNvGrpSpPr>
                <a:grpSpLocks/>
              </p:cNvGrpSpPr>
              <p:nvPr/>
            </p:nvGrpSpPr>
            <p:grpSpPr bwMode="auto">
              <a:xfrm>
                <a:off x="0" y="1930"/>
                <a:ext cx="588" cy="384"/>
                <a:chOff x="0" y="1930"/>
                <a:chExt cx="588" cy="384"/>
              </a:xfrm>
            </p:grpSpPr>
            <p:sp>
              <p:nvSpPr>
                <p:cNvPr id="249884" name="Rectangle 28"/>
                <p:cNvSpPr>
                  <a:spLocks noChangeArrowheads="1"/>
                </p:cNvSpPr>
                <p:nvPr/>
              </p:nvSpPr>
              <p:spPr bwMode="auto">
                <a:xfrm>
                  <a:off x="43" y="1930"/>
                  <a:ext cx="5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2000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36" name="Rectangle 80"/>
                <p:cNvSpPr>
                  <a:spLocks noChangeArrowheads="1"/>
                </p:cNvSpPr>
                <p:nvPr/>
              </p:nvSpPr>
              <p:spPr bwMode="auto">
                <a:xfrm>
                  <a:off x="0" y="1930"/>
                  <a:ext cx="5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39" name="Group 83"/>
              <p:cNvGrpSpPr>
                <a:grpSpLocks/>
              </p:cNvGrpSpPr>
              <p:nvPr/>
            </p:nvGrpSpPr>
            <p:grpSpPr bwMode="auto">
              <a:xfrm>
                <a:off x="588" y="1930"/>
                <a:ext cx="461" cy="384"/>
                <a:chOff x="588" y="1930"/>
                <a:chExt cx="461" cy="384"/>
              </a:xfrm>
            </p:grpSpPr>
            <p:sp>
              <p:nvSpPr>
                <p:cNvPr id="249885" name="Rectangle 29"/>
                <p:cNvSpPr>
                  <a:spLocks noChangeArrowheads="1"/>
                </p:cNvSpPr>
                <p:nvPr/>
              </p:nvSpPr>
              <p:spPr bwMode="auto">
                <a:xfrm>
                  <a:off x="631" y="1930"/>
                  <a:ext cx="375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2.240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38" name="Rectangle 82"/>
                <p:cNvSpPr>
                  <a:spLocks noChangeArrowheads="1"/>
                </p:cNvSpPr>
                <p:nvPr/>
              </p:nvSpPr>
              <p:spPr bwMode="auto">
                <a:xfrm>
                  <a:off x="588" y="1930"/>
                  <a:ext cx="461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41" name="Group 85"/>
              <p:cNvGrpSpPr>
                <a:grpSpLocks/>
              </p:cNvGrpSpPr>
              <p:nvPr/>
            </p:nvGrpSpPr>
            <p:grpSpPr bwMode="auto">
              <a:xfrm>
                <a:off x="1049" y="1930"/>
                <a:ext cx="575" cy="384"/>
                <a:chOff x="1049" y="1930"/>
                <a:chExt cx="575" cy="384"/>
              </a:xfrm>
            </p:grpSpPr>
            <p:sp>
              <p:nvSpPr>
                <p:cNvPr id="249886" name="Rectangle 30"/>
                <p:cNvSpPr>
                  <a:spLocks noChangeArrowheads="1"/>
                </p:cNvSpPr>
                <p:nvPr/>
              </p:nvSpPr>
              <p:spPr bwMode="auto">
                <a:xfrm>
                  <a:off x="1092" y="1930"/>
                  <a:ext cx="489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221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40" name="Rectangle 84"/>
                <p:cNvSpPr>
                  <a:spLocks noChangeArrowheads="1"/>
                </p:cNvSpPr>
                <p:nvPr/>
              </p:nvSpPr>
              <p:spPr bwMode="auto">
                <a:xfrm>
                  <a:off x="1049" y="1930"/>
                  <a:ext cx="575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43" name="Group 87"/>
              <p:cNvGrpSpPr>
                <a:grpSpLocks/>
              </p:cNvGrpSpPr>
              <p:nvPr/>
            </p:nvGrpSpPr>
            <p:grpSpPr bwMode="auto">
              <a:xfrm>
                <a:off x="1624" y="1930"/>
                <a:ext cx="1238" cy="384"/>
                <a:chOff x="1624" y="1930"/>
                <a:chExt cx="1238" cy="384"/>
              </a:xfrm>
            </p:grpSpPr>
            <p:sp>
              <p:nvSpPr>
                <p:cNvPr id="249887" name="Rectangle 31"/>
                <p:cNvSpPr>
                  <a:spLocks noChangeArrowheads="1"/>
                </p:cNvSpPr>
                <p:nvPr/>
              </p:nvSpPr>
              <p:spPr bwMode="auto">
                <a:xfrm>
                  <a:off x="1667" y="1930"/>
                  <a:ext cx="115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(2.240/1.014)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42" name="Rectangle 86"/>
                <p:cNvSpPr>
                  <a:spLocks noChangeArrowheads="1"/>
                </p:cNvSpPr>
                <p:nvPr/>
              </p:nvSpPr>
              <p:spPr bwMode="auto">
                <a:xfrm>
                  <a:off x="1624" y="1930"/>
                  <a:ext cx="123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45" name="Group 89"/>
              <p:cNvGrpSpPr>
                <a:grpSpLocks/>
              </p:cNvGrpSpPr>
              <p:nvPr/>
            </p:nvGrpSpPr>
            <p:grpSpPr bwMode="auto">
              <a:xfrm>
                <a:off x="0" y="2314"/>
                <a:ext cx="588" cy="384"/>
                <a:chOff x="0" y="2314"/>
                <a:chExt cx="588" cy="384"/>
              </a:xfrm>
            </p:grpSpPr>
            <p:sp>
              <p:nvSpPr>
                <p:cNvPr id="249888" name="Rectangle 32"/>
                <p:cNvSpPr>
                  <a:spLocks noChangeArrowheads="1"/>
                </p:cNvSpPr>
                <p:nvPr/>
              </p:nvSpPr>
              <p:spPr bwMode="auto">
                <a:xfrm>
                  <a:off x="43" y="2314"/>
                  <a:ext cx="5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2001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44" name="Rectangle 88"/>
                <p:cNvSpPr>
                  <a:spLocks noChangeArrowheads="1"/>
                </p:cNvSpPr>
                <p:nvPr/>
              </p:nvSpPr>
              <p:spPr bwMode="auto">
                <a:xfrm>
                  <a:off x="0" y="2314"/>
                  <a:ext cx="5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47" name="Group 91"/>
              <p:cNvGrpSpPr>
                <a:grpSpLocks/>
              </p:cNvGrpSpPr>
              <p:nvPr/>
            </p:nvGrpSpPr>
            <p:grpSpPr bwMode="auto">
              <a:xfrm>
                <a:off x="588" y="2314"/>
                <a:ext cx="461" cy="384"/>
                <a:chOff x="588" y="2314"/>
                <a:chExt cx="461" cy="384"/>
              </a:xfrm>
            </p:grpSpPr>
            <p:sp>
              <p:nvSpPr>
                <p:cNvPr id="249889" name="Rectangle 33"/>
                <p:cNvSpPr>
                  <a:spLocks noChangeArrowheads="1"/>
                </p:cNvSpPr>
                <p:nvPr/>
              </p:nvSpPr>
              <p:spPr bwMode="auto">
                <a:xfrm>
                  <a:off x="631" y="2314"/>
                  <a:ext cx="375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2.524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46" name="Rectangle 90"/>
                <p:cNvSpPr>
                  <a:spLocks noChangeArrowheads="1"/>
                </p:cNvSpPr>
                <p:nvPr/>
              </p:nvSpPr>
              <p:spPr bwMode="auto">
                <a:xfrm>
                  <a:off x="588" y="2314"/>
                  <a:ext cx="461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49" name="Group 93"/>
              <p:cNvGrpSpPr>
                <a:grpSpLocks/>
              </p:cNvGrpSpPr>
              <p:nvPr/>
            </p:nvGrpSpPr>
            <p:grpSpPr bwMode="auto">
              <a:xfrm>
                <a:off x="1049" y="2314"/>
                <a:ext cx="575" cy="384"/>
                <a:chOff x="1049" y="2314"/>
                <a:chExt cx="575" cy="384"/>
              </a:xfrm>
            </p:grpSpPr>
            <p:sp>
              <p:nvSpPr>
                <p:cNvPr id="249890" name="Rectangle 34"/>
                <p:cNvSpPr>
                  <a:spLocks noChangeArrowheads="1"/>
                </p:cNvSpPr>
                <p:nvPr/>
              </p:nvSpPr>
              <p:spPr bwMode="auto">
                <a:xfrm>
                  <a:off x="1092" y="2314"/>
                  <a:ext cx="489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249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48" name="Rectangle 92"/>
                <p:cNvSpPr>
                  <a:spLocks noChangeArrowheads="1"/>
                </p:cNvSpPr>
                <p:nvPr/>
              </p:nvSpPr>
              <p:spPr bwMode="auto">
                <a:xfrm>
                  <a:off x="1049" y="2314"/>
                  <a:ext cx="575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51" name="Group 95"/>
              <p:cNvGrpSpPr>
                <a:grpSpLocks/>
              </p:cNvGrpSpPr>
              <p:nvPr/>
            </p:nvGrpSpPr>
            <p:grpSpPr bwMode="auto">
              <a:xfrm>
                <a:off x="1624" y="2314"/>
                <a:ext cx="1238" cy="384"/>
                <a:chOff x="1624" y="2314"/>
                <a:chExt cx="1238" cy="384"/>
              </a:xfrm>
            </p:grpSpPr>
            <p:sp>
              <p:nvSpPr>
                <p:cNvPr id="249891" name="Rectangle 35"/>
                <p:cNvSpPr>
                  <a:spLocks noChangeArrowheads="1"/>
                </p:cNvSpPr>
                <p:nvPr/>
              </p:nvSpPr>
              <p:spPr bwMode="auto">
                <a:xfrm>
                  <a:off x="1667" y="2314"/>
                  <a:ext cx="115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(2.524/1.014)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50" name="Rectangle 94"/>
                <p:cNvSpPr>
                  <a:spLocks noChangeArrowheads="1"/>
                </p:cNvSpPr>
                <p:nvPr/>
              </p:nvSpPr>
              <p:spPr bwMode="auto">
                <a:xfrm>
                  <a:off x="1624" y="2314"/>
                  <a:ext cx="123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53" name="Group 97"/>
              <p:cNvGrpSpPr>
                <a:grpSpLocks/>
              </p:cNvGrpSpPr>
              <p:nvPr/>
            </p:nvGrpSpPr>
            <p:grpSpPr bwMode="auto">
              <a:xfrm>
                <a:off x="0" y="2698"/>
                <a:ext cx="588" cy="384"/>
                <a:chOff x="0" y="2698"/>
                <a:chExt cx="588" cy="384"/>
              </a:xfrm>
            </p:grpSpPr>
            <p:sp>
              <p:nvSpPr>
                <p:cNvPr id="249892" name="Rectangle 36"/>
                <p:cNvSpPr>
                  <a:spLocks noChangeArrowheads="1"/>
                </p:cNvSpPr>
                <p:nvPr/>
              </p:nvSpPr>
              <p:spPr bwMode="auto">
                <a:xfrm>
                  <a:off x="43" y="2698"/>
                  <a:ext cx="5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2002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52" name="Rectangle 96"/>
                <p:cNvSpPr>
                  <a:spLocks noChangeArrowheads="1"/>
                </p:cNvSpPr>
                <p:nvPr/>
              </p:nvSpPr>
              <p:spPr bwMode="auto">
                <a:xfrm>
                  <a:off x="0" y="2698"/>
                  <a:ext cx="5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55" name="Group 99"/>
              <p:cNvGrpSpPr>
                <a:grpSpLocks/>
              </p:cNvGrpSpPr>
              <p:nvPr/>
            </p:nvGrpSpPr>
            <p:grpSpPr bwMode="auto">
              <a:xfrm>
                <a:off x="588" y="2698"/>
                <a:ext cx="461" cy="384"/>
                <a:chOff x="588" y="2698"/>
                <a:chExt cx="461" cy="384"/>
              </a:xfrm>
            </p:grpSpPr>
            <p:sp>
              <p:nvSpPr>
                <p:cNvPr id="249893" name="Rectangle 37"/>
                <p:cNvSpPr>
                  <a:spLocks noChangeArrowheads="1"/>
                </p:cNvSpPr>
                <p:nvPr/>
              </p:nvSpPr>
              <p:spPr bwMode="auto">
                <a:xfrm>
                  <a:off x="631" y="2698"/>
                  <a:ext cx="375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2.777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54" name="Rectangle 98"/>
                <p:cNvSpPr>
                  <a:spLocks noChangeArrowheads="1"/>
                </p:cNvSpPr>
                <p:nvPr/>
              </p:nvSpPr>
              <p:spPr bwMode="auto">
                <a:xfrm>
                  <a:off x="588" y="2698"/>
                  <a:ext cx="461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57" name="Group 101"/>
              <p:cNvGrpSpPr>
                <a:grpSpLocks/>
              </p:cNvGrpSpPr>
              <p:nvPr/>
            </p:nvGrpSpPr>
            <p:grpSpPr bwMode="auto">
              <a:xfrm>
                <a:off x="1049" y="2698"/>
                <a:ext cx="575" cy="384"/>
                <a:chOff x="1049" y="2698"/>
                <a:chExt cx="575" cy="384"/>
              </a:xfrm>
            </p:grpSpPr>
            <p:sp>
              <p:nvSpPr>
                <p:cNvPr id="249894" name="Rectangle 38"/>
                <p:cNvSpPr>
                  <a:spLocks noChangeArrowheads="1"/>
                </p:cNvSpPr>
                <p:nvPr/>
              </p:nvSpPr>
              <p:spPr bwMode="auto">
                <a:xfrm>
                  <a:off x="1092" y="2698"/>
                  <a:ext cx="489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274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56" name="Rectangle 100"/>
                <p:cNvSpPr>
                  <a:spLocks noChangeArrowheads="1"/>
                </p:cNvSpPr>
                <p:nvPr/>
              </p:nvSpPr>
              <p:spPr bwMode="auto">
                <a:xfrm>
                  <a:off x="1049" y="2698"/>
                  <a:ext cx="575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49959" name="Group 103"/>
              <p:cNvGrpSpPr>
                <a:grpSpLocks/>
              </p:cNvGrpSpPr>
              <p:nvPr/>
            </p:nvGrpSpPr>
            <p:grpSpPr bwMode="auto">
              <a:xfrm>
                <a:off x="1624" y="2698"/>
                <a:ext cx="1238" cy="384"/>
                <a:chOff x="1624" y="2698"/>
                <a:chExt cx="1238" cy="384"/>
              </a:xfrm>
            </p:grpSpPr>
            <p:sp>
              <p:nvSpPr>
                <p:cNvPr id="249895" name="Rectangle 39"/>
                <p:cNvSpPr>
                  <a:spLocks noChangeArrowheads="1"/>
                </p:cNvSpPr>
                <p:nvPr/>
              </p:nvSpPr>
              <p:spPr bwMode="auto">
                <a:xfrm>
                  <a:off x="1667" y="2698"/>
                  <a:ext cx="115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(2.777/1.014)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49958" name="Rectangle 102"/>
                <p:cNvSpPr>
                  <a:spLocks noChangeArrowheads="1"/>
                </p:cNvSpPr>
                <p:nvPr/>
              </p:nvSpPr>
              <p:spPr bwMode="auto">
                <a:xfrm>
                  <a:off x="1624" y="2698"/>
                  <a:ext cx="123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</p:grpSp>
        <p:sp>
          <p:nvSpPr>
            <p:cNvPr id="249961" name="Rectangle 105"/>
            <p:cNvSpPr>
              <a:spLocks noChangeArrowheads="1"/>
            </p:cNvSpPr>
            <p:nvPr/>
          </p:nvSpPr>
          <p:spPr bwMode="auto">
            <a:xfrm>
              <a:off x="-3" y="-3"/>
              <a:ext cx="2868" cy="3088"/>
            </a:xfrm>
            <a:prstGeom prst="rect">
              <a:avLst/>
            </a:prstGeom>
            <a:noFill/>
            <a:ln w="9525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 sz="1200" b="0"/>
            </a:p>
          </p:txBody>
        </p:sp>
      </p:grpSp>
      <p:sp>
        <p:nvSpPr>
          <p:cNvPr id="249963" name="Text Box 107"/>
          <p:cNvSpPr txBox="1">
            <a:spLocks noChangeArrowheads="1"/>
          </p:cNvSpPr>
          <p:nvPr/>
        </p:nvSpPr>
        <p:spPr bwMode="auto">
          <a:xfrm>
            <a:off x="841375" y="242888"/>
            <a:ext cx="72358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249965" name="Group 109"/>
          <p:cNvGrpSpPr>
            <a:grpSpLocks/>
          </p:cNvGrpSpPr>
          <p:nvPr/>
        </p:nvGrpSpPr>
        <p:grpSpPr bwMode="auto">
          <a:xfrm>
            <a:off x="1371600" y="5791200"/>
            <a:ext cx="2286000" cy="650875"/>
            <a:chOff x="912" y="3504"/>
            <a:chExt cx="1440" cy="410"/>
          </a:xfrm>
        </p:grpSpPr>
        <p:sp>
          <p:nvSpPr>
            <p:cNvPr id="249966" name="Rectangle 110"/>
            <p:cNvSpPr>
              <a:spLocks noChangeArrowheads="1"/>
            </p:cNvSpPr>
            <p:nvPr/>
          </p:nvSpPr>
          <p:spPr bwMode="auto">
            <a:xfrm>
              <a:off x="912" y="3504"/>
              <a:ext cx="1440" cy="410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en-US"/>
                <a:t>IH  =  Ht    x 100</a:t>
              </a:r>
            </a:p>
            <a:p>
              <a:r>
                <a:rPr lang="en-US"/>
                <a:t>           Ho                                                                    </a:t>
              </a:r>
            </a:p>
          </p:txBody>
        </p:sp>
        <p:sp>
          <p:nvSpPr>
            <p:cNvPr id="249967" name="Line 111"/>
            <p:cNvSpPr>
              <a:spLocks noChangeShapeType="1"/>
            </p:cNvSpPr>
            <p:nvPr/>
          </p:nvSpPr>
          <p:spPr bwMode="auto">
            <a:xfrm>
              <a:off x="1392" y="3696"/>
              <a:ext cx="240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CBDD6-AD25-4FF5-8CB2-194801D61CBC}" type="slidenum">
              <a:rPr lang="en-US"/>
              <a:pPr/>
              <a:t>6</a:t>
            </a:fld>
            <a:endParaRPr lang="en-US"/>
          </a:p>
        </p:txBody>
      </p:sp>
      <p:sp>
        <p:nvSpPr>
          <p:cNvPr id="265218" name="Text Box 2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RELATIF SEDERHANA</a:t>
            </a:r>
          </a:p>
        </p:txBody>
      </p:sp>
      <p:sp>
        <p:nvSpPr>
          <p:cNvPr id="265219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65221" name="Text Box 5"/>
          <p:cNvSpPr txBox="1">
            <a:spLocks noChangeArrowheads="1"/>
          </p:cNvSpPr>
          <p:nvPr/>
        </p:nvSpPr>
        <p:spPr bwMode="auto">
          <a:xfrm>
            <a:off x="381000" y="1831975"/>
            <a:ext cx="4191000" cy="3875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1000" indent="-381000">
              <a:spcBef>
                <a:spcPct val="50000"/>
              </a:spcBef>
            </a:pPr>
            <a:r>
              <a:rPr lang="en-US">
                <a:solidFill>
                  <a:schemeClr val="accent1"/>
                </a:solidFill>
              </a:rPr>
              <a:t>2. 	</a:t>
            </a:r>
            <a:r>
              <a:rPr lang="en-US" sz="2200">
                <a:solidFill>
                  <a:schemeClr val="accent1"/>
                </a:solidFill>
                <a:cs typeface="Arial" charset="0"/>
              </a:rPr>
              <a:t>Angka Indeks Kuantitas  Relatif Sederhana</a:t>
            </a:r>
            <a:endParaRPr lang="en-US">
              <a:cs typeface="Times New Roman" pitchFamily="18" charset="0"/>
            </a:endParaRPr>
          </a:p>
          <a:p>
            <a:pPr marL="381000" indent="-381000">
              <a:spcBef>
                <a:spcPct val="50000"/>
              </a:spcBef>
              <a:buFont typeface="Wingdings" pitchFamily="2" charset="2"/>
              <a:buNone/>
            </a:pPr>
            <a:r>
              <a:rPr lang="en-US">
                <a:cs typeface="Arial" charset="0"/>
              </a:rPr>
              <a:t>	</a:t>
            </a:r>
            <a:r>
              <a:rPr lang="en-US" b="0">
                <a:cs typeface="Arial" charset="0"/>
              </a:rPr>
              <a:t>Menunjukkan perkembangan kuantitas barang dan jasa dibandingkan dengan tahun atau periode dasarnya.  Indeks kuantitas sederhana dihitung tanpa memberikan bobot pada setiap komoditas, karena dianggap masih mempunyai kepentingan yang sama.</a:t>
            </a:r>
            <a:endParaRPr lang="en-US" b="0">
              <a:cs typeface="Times New Roman" pitchFamily="18" charset="0"/>
            </a:endParaRPr>
          </a:p>
          <a:p>
            <a:pPr marL="381000" indent="-381000">
              <a:spcBef>
                <a:spcPct val="50000"/>
              </a:spcBef>
              <a:buFont typeface="Wingdings" pitchFamily="2" charset="2"/>
              <a:buNone/>
            </a:pPr>
            <a:r>
              <a:rPr lang="en-US" sz="2200">
                <a:cs typeface="Arial" charset="0"/>
              </a:rPr>
              <a:t>	Rumus:</a:t>
            </a:r>
            <a:r>
              <a:rPr lang="en-US">
                <a:cs typeface="Arial" charset="0"/>
              </a:rPr>
              <a:t>                                     </a:t>
            </a:r>
            <a:endParaRPr lang="en-US"/>
          </a:p>
        </p:txBody>
      </p:sp>
      <p:grpSp>
        <p:nvGrpSpPr>
          <p:cNvPr id="265419" name="Group 203"/>
          <p:cNvGrpSpPr>
            <a:grpSpLocks/>
          </p:cNvGrpSpPr>
          <p:nvPr/>
        </p:nvGrpSpPr>
        <p:grpSpPr bwMode="auto">
          <a:xfrm>
            <a:off x="4724400" y="1905000"/>
            <a:ext cx="4191000" cy="4114800"/>
            <a:chOff x="-3" y="-3"/>
            <a:chExt cx="2868" cy="3158"/>
          </a:xfrm>
        </p:grpSpPr>
        <p:grpSp>
          <p:nvGrpSpPr>
            <p:cNvPr id="265417" name="Group 201"/>
            <p:cNvGrpSpPr>
              <a:grpSpLocks/>
            </p:cNvGrpSpPr>
            <p:nvPr/>
          </p:nvGrpSpPr>
          <p:grpSpPr bwMode="auto">
            <a:xfrm>
              <a:off x="0" y="0"/>
              <a:ext cx="2862" cy="3152"/>
              <a:chOff x="0" y="0"/>
              <a:chExt cx="2862" cy="3152"/>
            </a:xfrm>
          </p:grpSpPr>
          <p:grpSp>
            <p:nvGrpSpPr>
              <p:cNvPr id="265354" name="Group 138"/>
              <p:cNvGrpSpPr>
                <a:grpSpLocks/>
              </p:cNvGrpSpPr>
              <p:nvPr/>
            </p:nvGrpSpPr>
            <p:grpSpPr bwMode="auto">
              <a:xfrm>
                <a:off x="0" y="0"/>
                <a:ext cx="588" cy="394"/>
                <a:chOff x="0" y="0"/>
                <a:chExt cx="588" cy="394"/>
              </a:xfrm>
            </p:grpSpPr>
            <p:sp>
              <p:nvSpPr>
                <p:cNvPr id="265321" name="Rectangle 105"/>
                <p:cNvSpPr>
                  <a:spLocks noChangeArrowheads="1"/>
                </p:cNvSpPr>
                <p:nvPr/>
              </p:nvSpPr>
              <p:spPr bwMode="auto">
                <a:xfrm>
                  <a:off x="43" y="0"/>
                  <a:ext cx="50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Tahun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53" name="Rectangle 137"/>
                <p:cNvSpPr>
                  <a:spLocks noChangeArrowheads="1"/>
                </p:cNvSpPr>
                <p:nvPr/>
              </p:nvSpPr>
              <p:spPr bwMode="auto">
                <a:xfrm>
                  <a:off x="0" y="0"/>
                  <a:ext cx="58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56" name="Group 140"/>
              <p:cNvGrpSpPr>
                <a:grpSpLocks/>
              </p:cNvGrpSpPr>
              <p:nvPr/>
            </p:nvGrpSpPr>
            <p:grpSpPr bwMode="auto">
              <a:xfrm>
                <a:off x="588" y="0"/>
                <a:ext cx="590" cy="394"/>
                <a:chOff x="588" y="0"/>
                <a:chExt cx="590" cy="394"/>
              </a:xfrm>
            </p:grpSpPr>
            <p:sp>
              <p:nvSpPr>
                <p:cNvPr id="265322" name="Rectangle 106"/>
                <p:cNvSpPr>
                  <a:spLocks noChangeArrowheads="1"/>
                </p:cNvSpPr>
                <p:nvPr/>
              </p:nvSpPr>
              <p:spPr bwMode="auto">
                <a:xfrm>
                  <a:off x="631" y="0"/>
                  <a:ext cx="50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Kuan-titas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55" name="Rectangle 139"/>
                <p:cNvSpPr>
                  <a:spLocks noChangeArrowheads="1"/>
                </p:cNvSpPr>
                <p:nvPr/>
              </p:nvSpPr>
              <p:spPr bwMode="auto">
                <a:xfrm>
                  <a:off x="588" y="0"/>
                  <a:ext cx="59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58" name="Group 142"/>
              <p:cNvGrpSpPr>
                <a:grpSpLocks/>
              </p:cNvGrpSpPr>
              <p:nvPr/>
            </p:nvGrpSpPr>
            <p:grpSpPr bwMode="auto">
              <a:xfrm>
                <a:off x="1178" y="0"/>
                <a:ext cx="662" cy="394"/>
                <a:chOff x="1178" y="0"/>
                <a:chExt cx="662" cy="394"/>
              </a:xfrm>
            </p:grpSpPr>
            <p:sp>
              <p:nvSpPr>
                <p:cNvPr id="265323" name="Rectangle 107"/>
                <p:cNvSpPr>
                  <a:spLocks noChangeArrowheads="1"/>
                </p:cNvSpPr>
                <p:nvPr/>
              </p:nvSpPr>
              <p:spPr bwMode="auto">
                <a:xfrm>
                  <a:off x="1221" y="0"/>
                  <a:ext cx="57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Indeks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57" name="Rectangle 141"/>
                <p:cNvSpPr>
                  <a:spLocks noChangeArrowheads="1"/>
                </p:cNvSpPr>
                <p:nvPr/>
              </p:nvSpPr>
              <p:spPr bwMode="auto">
                <a:xfrm>
                  <a:off x="1178" y="0"/>
                  <a:ext cx="66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60" name="Group 144"/>
              <p:cNvGrpSpPr>
                <a:grpSpLocks/>
              </p:cNvGrpSpPr>
              <p:nvPr/>
            </p:nvGrpSpPr>
            <p:grpSpPr bwMode="auto">
              <a:xfrm>
                <a:off x="1840" y="0"/>
                <a:ext cx="1022" cy="394"/>
                <a:chOff x="1840" y="0"/>
                <a:chExt cx="1022" cy="394"/>
              </a:xfrm>
            </p:grpSpPr>
            <p:sp>
              <p:nvSpPr>
                <p:cNvPr id="265324" name="Rectangle 108"/>
                <p:cNvSpPr>
                  <a:spLocks noChangeArrowheads="1"/>
                </p:cNvSpPr>
                <p:nvPr/>
              </p:nvSpPr>
              <p:spPr bwMode="auto">
                <a:xfrm>
                  <a:off x="1883" y="0"/>
                  <a:ext cx="93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Perhitungan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59" name="Rectangle 143"/>
                <p:cNvSpPr>
                  <a:spLocks noChangeArrowheads="1"/>
                </p:cNvSpPr>
                <p:nvPr/>
              </p:nvSpPr>
              <p:spPr bwMode="auto">
                <a:xfrm>
                  <a:off x="1840" y="0"/>
                  <a:ext cx="102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62" name="Group 146"/>
              <p:cNvGrpSpPr>
                <a:grpSpLocks/>
              </p:cNvGrpSpPr>
              <p:nvPr/>
            </p:nvGrpSpPr>
            <p:grpSpPr bwMode="auto">
              <a:xfrm>
                <a:off x="0" y="394"/>
                <a:ext cx="588" cy="394"/>
                <a:chOff x="0" y="394"/>
                <a:chExt cx="588" cy="394"/>
              </a:xfrm>
            </p:grpSpPr>
            <p:sp>
              <p:nvSpPr>
                <p:cNvPr id="265325" name="Rectangle 109"/>
                <p:cNvSpPr>
                  <a:spLocks noChangeArrowheads="1"/>
                </p:cNvSpPr>
                <p:nvPr/>
              </p:nvSpPr>
              <p:spPr bwMode="auto">
                <a:xfrm>
                  <a:off x="43" y="394"/>
                  <a:ext cx="50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1996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61" name="Rectangle 145"/>
                <p:cNvSpPr>
                  <a:spLocks noChangeArrowheads="1"/>
                </p:cNvSpPr>
                <p:nvPr/>
              </p:nvSpPr>
              <p:spPr bwMode="auto">
                <a:xfrm>
                  <a:off x="0" y="394"/>
                  <a:ext cx="58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64" name="Group 148"/>
              <p:cNvGrpSpPr>
                <a:grpSpLocks/>
              </p:cNvGrpSpPr>
              <p:nvPr/>
            </p:nvGrpSpPr>
            <p:grpSpPr bwMode="auto">
              <a:xfrm>
                <a:off x="588" y="394"/>
                <a:ext cx="590" cy="394"/>
                <a:chOff x="588" y="394"/>
                <a:chExt cx="590" cy="394"/>
              </a:xfrm>
            </p:grpSpPr>
            <p:sp>
              <p:nvSpPr>
                <p:cNvPr id="265326" name="Rectangle 110"/>
                <p:cNvSpPr>
                  <a:spLocks noChangeArrowheads="1"/>
                </p:cNvSpPr>
                <p:nvPr/>
              </p:nvSpPr>
              <p:spPr bwMode="auto">
                <a:xfrm>
                  <a:off x="631" y="394"/>
                  <a:ext cx="50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31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63" name="Rectangle 147"/>
                <p:cNvSpPr>
                  <a:spLocks noChangeArrowheads="1"/>
                </p:cNvSpPr>
                <p:nvPr/>
              </p:nvSpPr>
              <p:spPr bwMode="auto">
                <a:xfrm>
                  <a:off x="588" y="394"/>
                  <a:ext cx="59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66" name="Group 150"/>
              <p:cNvGrpSpPr>
                <a:grpSpLocks/>
              </p:cNvGrpSpPr>
              <p:nvPr/>
            </p:nvGrpSpPr>
            <p:grpSpPr bwMode="auto">
              <a:xfrm>
                <a:off x="1178" y="394"/>
                <a:ext cx="662" cy="394"/>
                <a:chOff x="1178" y="394"/>
                <a:chExt cx="662" cy="394"/>
              </a:xfrm>
            </p:grpSpPr>
            <p:sp>
              <p:nvSpPr>
                <p:cNvPr id="265327" name="Rectangle 111"/>
                <p:cNvSpPr>
                  <a:spLocks noChangeArrowheads="1"/>
                </p:cNvSpPr>
                <p:nvPr/>
              </p:nvSpPr>
              <p:spPr bwMode="auto">
                <a:xfrm>
                  <a:off x="1221" y="394"/>
                  <a:ext cx="57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200">
                      <a:cs typeface="Arial" charset="0"/>
                    </a:rPr>
                    <a:t>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200"/>
                </a:p>
              </p:txBody>
            </p:sp>
            <p:sp>
              <p:nvSpPr>
                <p:cNvPr id="265365" name="Rectangle 149"/>
                <p:cNvSpPr>
                  <a:spLocks noChangeArrowheads="1"/>
                </p:cNvSpPr>
                <p:nvPr/>
              </p:nvSpPr>
              <p:spPr bwMode="auto">
                <a:xfrm>
                  <a:off x="1178" y="394"/>
                  <a:ext cx="66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68" name="Group 152"/>
              <p:cNvGrpSpPr>
                <a:grpSpLocks/>
              </p:cNvGrpSpPr>
              <p:nvPr/>
            </p:nvGrpSpPr>
            <p:grpSpPr bwMode="auto">
              <a:xfrm>
                <a:off x="1840" y="394"/>
                <a:ext cx="1022" cy="394"/>
                <a:chOff x="1840" y="394"/>
                <a:chExt cx="1022" cy="394"/>
              </a:xfrm>
            </p:grpSpPr>
            <p:sp>
              <p:nvSpPr>
                <p:cNvPr id="265328" name="Rectangle 112"/>
                <p:cNvSpPr>
                  <a:spLocks noChangeArrowheads="1"/>
                </p:cNvSpPr>
                <p:nvPr/>
              </p:nvSpPr>
              <p:spPr bwMode="auto">
                <a:xfrm>
                  <a:off x="1883" y="394"/>
                  <a:ext cx="93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(31/31)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67" name="Rectangle 151"/>
                <p:cNvSpPr>
                  <a:spLocks noChangeArrowheads="1"/>
                </p:cNvSpPr>
                <p:nvPr/>
              </p:nvSpPr>
              <p:spPr bwMode="auto">
                <a:xfrm>
                  <a:off x="1840" y="394"/>
                  <a:ext cx="102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70" name="Group 154"/>
              <p:cNvGrpSpPr>
                <a:grpSpLocks/>
              </p:cNvGrpSpPr>
              <p:nvPr/>
            </p:nvGrpSpPr>
            <p:grpSpPr bwMode="auto">
              <a:xfrm>
                <a:off x="0" y="788"/>
                <a:ext cx="588" cy="394"/>
                <a:chOff x="0" y="788"/>
                <a:chExt cx="588" cy="394"/>
              </a:xfrm>
            </p:grpSpPr>
            <p:sp>
              <p:nvSpPr>
                <p:cNvPr id="265329" name="Rectangle 113"/>
                <p:cNvSpPr>
                  <a:spLocks noChangeArrowheads="1"/>
                </p:cNvSpPr>
                <p:nvPr/>
              </p:nvSpPr>
              <p:spPr bwMode="auto">
                <a:xfrm>
                  <a:off x="43" y="788"/>
                  <a:ext cx="50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1997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69" name="Rectangle 153"/>
                <p:cNvSpPr>
                  <a:spLocks noChangeArrowheads="1"/>
                </p:cNvSpPr>
                <p:nvPr/>
              </p:nvSpPr>
              <p:spPr bwMode="auto">
                <a:xfrm>
                  <a:off x="0" y="788"/>
                  <a:ext cx="58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72" name="Group 156"/>
              <p:cNvGrpSpPr>
                <a:grpSpLocks/>
              </p:cNvGrpSpPr>
              <p:nvPr/>
            </p:nvGrpSpPr>
            <p:grpSpPr bwMode="auto">
              <a:xfrm>
                <a:off x="588" y="788"/>
                <a:ext cx="590" cy="394"/>
                <a:chOff x="588" y="788"/>
                <a:chExt cx="590" cy="394"/>
              </a:xfrm>
            </p:grpSpPr>
            <p:sp>
              <p:nvSpPr>
                <p:cNvPr id="265330" name="Rectangle 114"/>
                <p:cNvSpPr>
                  <a:spLocks noChangeArrowheads="1"/>
                </p:cNvSpPr>
                <p:nvPr/>
              </p:nvSpPr>
              <p:spPr bwMode="auto">
                <a:xfrm>
                  <a:off x="631" y="788"/>
                  <a:ext cx="50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30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71" name="Rectangle 155"/>
                <p:cNvSpPr>
                  <a:spLocks noChangeArrowheads="1"/>
                </p:cNvSpPr>
                <p:nvPr/>
              </p:nvSpPr>
              <p:spPr bwMode="auto">
                <a:xfrm>
                  <a:off x="588" y="788"/>
                  <a:ext cx="59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74" name="Group 158"/>
              <p:cNvGrpSpPr>
                <a:grpSpLocks/>
              </p:cNvGrpSpPr>
              <p:nvPr/>
            </p:nvGrpSpPr>
            <p:grpSpPr bwMode="auto">
              <a:xfrm>
                <a:off x="1178" y="788"/>
                <a:ext cx="662" cy="394"/>
                <a:chOff x="1178" y="788"/>
                <a:chExt cx="662" cy="394"/>
              </a:xfrm>
            </p:grpSpPr>
            <p:sp>
              <p:nvSpPr>
                <p:cNvPr id="265331" name="Rectangle 115"/>
                <p:cNvSpPr>
                  <a:spLocks noChangeArrowheads="1"/>
                </p:cNvSpPr>
                <p:nvPr/>
              </p:nvSpPr>
              <p:spPr bwMode="auto">
                <a:xfrm>
                  <a:off x="1221" y="788"/>
                  <a:ext cx="57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200">
                      <a:cs typeface="Arial" charset="0"/>
                    </a:rPr>
                    <a:t>97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200"/>
                </a:p>
              </p:txBody>
            </p:sp>
            <p:sp>
              <p:nvSpPr>
                <p:cNvPr id="265373" name="Rectangle 157"/>
                <p:cNvSpPr>
                  <a:spLocks noChangeArrowheads="1"/>
                </p:cNvSpPr>
                <p:nvPr/>
              </p:nvSpPr>
              <p:spPr bwMode="auto">
                <a:xfrm>
                  <a:off x="1178" y="788"/>
                  <a:ext cx="66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76" name="Group 160"/>
              <p:cNvGrpSpPr>
                <a:grpSpLocks/>
              </p:cNvGrpSpPr>
              <p:nvPr/>
            </p:nvGrpSpPr>
            <p:grpSpPr bwMode="auto">
              <a:xfrm>
                <a:off x="1840" y="788"/>
                <a:ext cx="1022" cy="394"/>
                <a:chOff x="1840" y="788"/>
                <a:chExt cx="1022" cy="394"/>
              </a:xfrm>
            </p:grpSpPr>
            <p:sp>
              <p:nvSpPr>
                <p:cNvPr id="265332" name="Rectangle 116"/>
                <p:cNvSpPr>
                  <a:spLocks noChangeArrowheads="1"/>
                </p:cNvSpPr>
                <p:nvPr/>
              </p:nvSpPr>
              <p:spPr bwMode="auto">
                <a:xfrm>
                  <a:off x="1883" y="788"/>
                  <a:ext cx="93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(30/31)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75" name="Rectangle 159"/>
                <p:cNvSpPr>
                  <a:spLocks noChangeArrowheads="1"/>
                </p:cNvSpPr>
                <p:nvPr/>
              </p:nvSpPr>
              <p:spPr bwMode="auto">
                <a:xfrm>
                  <a:off x="1840" y="788"/>
                  <a:ext cx="102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78" name="Group 162"/>
              <p:cNvGrpSpPr>
                <a:grpSpLocks/>
              </p:cNvGrpSpPr>
              <p:nvPr/>
            </p:nvGrpSpPr>
            <p:grpSpPr bwMode="auto">
              <a:xfrm>
                <a:off x="0" y="1182"/>
                <a:ext cx="588" cy="394"/>
                <a:chOff x="0" y="1182"/>
                <a:chExt cx="588" cy="394"/>
              </a:xfrm>
            </p:grpSpPr>
            <p:sp>
              <p:nvSpPr>
                <p:cNvPr id="265333" name="Rectangle 117"/>
                <p:cNvSpPr>
                  <a:spLocks noChangeArrowheads="1"/>
                </p:cNvSpPr>
                <p:nvPr/>
              </p:nvSpPr>
              <p:spPr bwMode="auto">
                <a:xfrm>
                  <a:off x="43" y="1182"/>
                  <a:ext cx="50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1998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77" name="Rectangle 161"/>
                <p:cNvSpPr>
                  <a:spLocks noChangeArrowheads="1"/>
                </p:cNvSpPr>
                <p:nvPr/>
              </p:nvSpPr>
              <p:spPr bwMode="auto">
                <a:xfrm>
                  <a:off x="0" y="1182"/>
                  <a:ext cx="58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80" name="Group 164"/>
              <p:cNvGrpSpPr>
                <a:grpSpLocks/>
              </p:cNvGrpSpPr>
              <p:nvPr/>
            </p:nvGrpSpPr>
            <p:grpSpPr bwMode="auto">
              <a:xfrm>
                <a:off x="588" y="1182"/>
                <a:ext cx="590" cy="394"/>
                <a:chOff x="588" y="1182"/>
                <a:chExt cx="590" cy="394"/>
              </a:xfrm>
            </p:grpSpPr>
            <p:sp>
              <p:nvSpPr>
                <p:cNvPr id="265334" name="Rectangle 118"/>
                <p:cNvSpPr>
                  <a:spLocks noChangeArrowheads="1"/>
                </p:cNvSpPr>
                <p:nvPr/>
              </p:nvSpPr>
              <p:spPr bwMode="auto">
                <a:xfrm>
                  <a:off x="631" y="1182"/>
                  <a:ext cx="50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32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79" name="Rectangle 163"/>
                <p:cNvSpPr>
                  <a:spLocks noChangeArrowheads="1"/>
                </p:cNvSpPr>
                <p:nvPr/>
              </p:nvSpPr>
              <p:spPr bwMode="auto">
                <a:xfrm>
                  <a:off x="588" y="1182"/>
                  <a:ext cx="59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82" name="Group 166"/>
              <p:cNvGrpSpPr>
                <a:grpSpLocks/>
              </p:cNvGrpSpPr>
              <p:nvPr/>
            </p:nvGrpSpPr>
            <p:grpSpPr bwMode="auto">
              <a:xfrm>
                <a:off x="1178" y="1182"/>
                <a:ext cx="662" cy="394"/>
                <a:chOff x="1178" y="1182"/>
                <a:chExt cx="662" cy="394"/>
              </a:xfrm>
            </p:grpSpPr>
            <p:sp>
              <p:nvSpPr>
                <p:cNvPr id="265335" name="Rectangle 119"/>
                <p:cNvSpPr>
                  <a:spLocks noChangeArrowheads="1"/>
                </p:cNvSpPr>
                <p:nvPr/>
              </p:nvSpPr>
              <p:spPr bwMode="auto">
                <a:xfrm>
                  <a:off x="1221" y="1182"/>
                  <a:ext cx="57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200">
                      <a:cs typeface="Arial" charset="0"/>
                    </a:rPr>
                    <a:t>103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200"/>
                </a:p>
              </p:txBody>
            </p:sp>
            <p:sp>
              <p:nvSpPr>
                <p:cNvPr id="265381" name="Rectangle 165"/>
                <p:cNvSpPr>
                  <a:spLocks noChangeArrowheads="1"/>
                </p:cNvSpPr>
                <p:nvPr/>
              </p:nvSpPr>
              <p:spPr bwMode="auto">
                <a:xfrm>
                  <a:off x="1178" y="1182"/>
                  <a:ext cx="66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84" name="Group 168"/>
              <p:cNvGrpSpPr>
                <a:grpSpLocks/>
              </p:cNvGrpSpPr>
              <p:nvPr/>
            </p:nvGrpSpPr>
            <p:grpSpPr bwMode="auto">
              <a:xfrm>
                <a:off x="1840" y="1182"/>
                <a:ext cx="1022" cy="394"/>
                <a:chOff x="1840" y="1182"/>
                <a:chExt cx="1022" cy="394"/>
              </a:xfrm>
            </p:grpSpPr>
            <p:sp>
              <p:nvSpPr>
                <p:cNvPr id="265336" name="Rectangle 120"/>
                <p:cNvSpPr>
                  <a:spLocks noChangeArrowheads="1"/>
                </p:cNvSpPr>
                <p:nvPr/>
              </p:nvSpPr>
              <p:spPr bwMode="auto">
                <a:xfrm>
                  <a:off x="1883" y="1182"/>
                  <a:ext cx="93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(32/31)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83" name="Rectangle 167"/>
                <p:cNvSpPr>
                  <a:spLocks noChangeArrowheads="1"/>
                </p:cNvSpPr>
                <p:nvPr/>
              </p:nvSpPr>
              <p:spPr bwMode="auto">
                <a:xfrm>
                  <a:off x="1840" y="1182"/>
                  <a:ext cx="102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86" name="Group 170"/>
              <p:cNvGrpSpPr>
                <a:grpSpLocks/>
              </p:cNvGrpSpPr>
              <p:nvPr/>
            </p:nvGrpSpPr>
            <p:grpSpPr bwMode="auto">
              <a:xfrm>
                <a:off x="0" y="1576"/>
                <a:ext cx="588" cy="394"/>
                <a:chOff x="0" y="1576"/>
                <a:chExt cx="588" cy="394"/>
              </a:xfrm>
            </p:grpSpPr>
            <p:sp>
              <p:nvSpPr>
                <p:cNvPr id="265337" name="Rectangle 121"/>
                <p:cNvSpPr>
                  <a:spLocks noChangeArrowheads="1"/>
                </p:cNvSpPr>
                <p:nvPr/>
              </p:nvSpPr>
              <p:spPr bwMode="auto">
                <a:xfrm>
                  <a:off x="43" y="1576"/>
                  <a:ext cx="50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1999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85" name="Rectangle 169"/>
                <p:cNvSpPr>
                  <a:spLocks noChangeArrowheads="1"/>
                </p:cNvSpPr>
                <p:nvPr/>
              </p:nvSpPr>
              <p:spPr bwMode="auto">
                <a:xfrm>
                  <a:off x="0" y="1576"/>
                  <a:ext cx="58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88" name="Group 172"/>
              <p:cNvGrpSpPr>
                <a:grpSpLocks/>
              </p:cNvGrpSpPr>
              <p:nvPr/>
            </p:nvGrpSpPr>
            <p:grpSpPr bwMode="auto">
              <a:xfrm>
                <a:off x="588" y="1576"/>
                <a:ext cx="590" cy="394"/>
                <a:chOff x="588" y="1576"/>
                <a:chExt cx="590" cy="394"/>
              </a:xfrm>
            </p:grpSpPr>
            <p:sp>
              <p:nvSpPr>
                <p:cNvPr id="265338" name="Rectangle 122"/>
                <p:cNvSpPr>
                  <a:spLocks noChangeArrowheads="1"/>
                </p:cNvSpPr>
                <p:nvPr/>
              </p:nvSpPr>
              <p:spPr bwMode="auto">
                <a:xfrm>
                  <a:off x="631" y="1576"/>
                  <a:ext cx="50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33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87" name="Rectangle 171"/>
                <p:cNvSpPr>
                  <a:spLocks noChangeArrowheads="1"/>
                </p:cNvSpPr>
                <p:nvPr/>
              </p:nvSpPr>
              <p:spPr bwMode="auto">
                <a:xfrm>
                  <a:off x="588" y="1576"/>
                  <a:ext cx="59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90" name="Group 174"/>
              <p:cNvGrpSpPr>
                <a:grpSpLocks/>
              </p:cNvGrpSpPr>
              <p:nvPr/>
            </p:nvGrpSpPr>
            <p:grpSpPr bwMode="auto">
              <a:xfrm>
                <a:off x="1178" y="1576"/>
                <a:ext cx="662" cy="394"/>
                <a:chOff x="1178" y="1576"/>
                <a:chExt cx="662" cy="394"/>
              </a:xfrm>
            </p:grpSpPr>
            <p:sp>
              <p:nvSpPr>
                <p:cNvPr id="265339" name="Rectangle 123"/>
                <p:cNvSpPr>
                  <a:spLocks noChangeArrowheads="1"/>
                </p:cNvSpPr>
                <p:nvPr/>
              </p:nvSpPr>
              <p:spPr bwMode="auto">
                <a:xfrm>
                  <a:off x="1221" y="1576"/>
                  <a:ext cx="57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200">
                      <a:cs typeface="Arial" charset="0"/>
                    </a:rPr>
                    <a:t>106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200"/>
                </a:p>
              </p:txBody>
            </p:sp>
            <p:sp>
              <p:nvSpPr>
                <p:cNvPr id="265389" name="Rectangle 173"/>
                <p:cNvSpPr>
                  <a:spLocks noChangeArrowheads="1"/>
                </p:cNvSpPr>
                <p:nvPr/>
              </p:nvSpPr>
              <p:spPr bwMode="auto">
                <a:xfrm>
                  <a:off x="1178" y="1576"/>
                  <a:ext cx="66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92" name="Group 176"/>
              <p:cNvGrpSpPr>
                <a:grpSpLocks/>
              </p:cNvGrpSpPr>
              <p:nvPr/>
            </p:nvGrpSpPr>
            <p:grpSpPr bwMode="auto">
              <a:xfrm>
                <a:off x="1840" y="1576"/>
                <a:ext cx="1022" cy="394"/>
                <a:chOff x="1840" y="1576"/>
                <a:chExt cx="1022" cy="394"/>
              </a:xfrm>
            </p:grpSpPr>
            <p:sp>
              <p:nvSpPr>
                <p:cNvPr id="265340" name="Rectangle 124"/>
                <p:cNvSpPr>
                  <a:spLocks noChangeArrowheads="1"/>
                </p:cNvSpPr>
                <p:nvPr/>
              </p:nvSpPr>
              <p:spPr bwMode="auto">
                <a:xfrm>
                  <a:off x="1883" y="1576"/>
                  <a:ext cx="93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(33/31)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91" name="Rectangle 175"/>
                <p:cNvSpPr>
                  <a:spLocks noChangeArrowheads="1"/>
                </p:cNvSpPr>
                <p:nvPr/>
              </p:nvSpPr>
              <p:spPr bwMode="auto">
                <a:xfrm>
                  <a:off x="1840" y="1576"/>
                  <a:ext cx="102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94" name="Group 178"/>
              <p:cNvGrpSpPr>
                <a:grpSpLocks/>
              </p:cNvGrpSpPr>
              <p:nvPr/>
            </p:nvGrpSpPr>
            <p:grpSpPr bwMode="auto">
              <a:xfrm>
                <a:off x="0" y="1970"/>
                <a:ext cx="588" cy="394"/>
                <a:chOff x="0" y="1970"/>
                <a:chExt cx="588" cy="394"/>
              </a:xfrm>
            </p:grpSpPr>
            <p:sp>
              <p:nvSpPr>
                <p:cNvPr id="265341" name="Rectangle 125"/>
                <p:cNvSpPr>
                  <a:spLocks noChangeArrowheads="1"/>
                </p:cNvSpPr>
                <p:nvPr/>
              </p:nvSpPr>
              <p:spPr bwMode="auto">
                <a:xfrm>
                  <a:off x="43" y="1970"/>
                  <a:ext cx="50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2000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93" name="Rectangle 177"/>
                <p:cNvSpPr>
                  <a:spLocks noChangeArrowheads="1"/>
                </p:cNvSpPr>
                <p:nvPr/>
              </p:nvSpPr>
              <p:spPr bwMode="auto">
                <a:xfrm>
                  <a:off x="0" y="1970"/>
                  <a:ext cx="58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96" name="Group 180"/>
              <p:cNvGrpSpPr>
                <a:grpSpLocks/>
              </p:cNvGrpSpPr>
              <p:nvPr/>
            </p:nvGrpSpPr>
            <p:grpSpPr bwMode="auto">
              <a:xfrm>
                <a:off x="588" y="1970"/>
                <a:ext cx="590" cy="394"/>
                <a:chOff x="588" y="1970"/>
                <a:chExt cx="590" cy="394"/>
              </a:xfrm>
            </p:grpSpPr>
            <p:sp>
              <p:nvSpPr>
                <p:cNvPr id="265342" name="Rectangle 126"/>
                <p:cNvSpPr>
                  <a:spLocks noChangeArrowheads="1"/>
                </p:cNvSpPr>
                <p:nvPr/>
              </p:nvSpPr>
              <p:spPr bwMode="auto">
                <a:xfrm>
                  <a:off x="631" y="1970"/>
                  <a:ext cx="50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32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95" name="Rectangle 179"/>
                <p:cNvSpPr>
                  <a:spLocks noChangeArrowheads="1"/>
                </p:cNvSpPr>
                <p:nvPr/>
              </p:nvSpPr>
              <p:spPr bwMode="auto">
                <a:xfrm>
                  <a:off x="588" y="1970"/>
                  <a:ext cx="59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398" name="Group 182"/>
              <p:cNvGrpSpPr>
                <a:grpSpLocks/>
              </p:cNvGrpSpPr>
              <p:nvPr/>
            </p:nvGrpSpPr>
            <p:grpSpPr bwMode="auto">
              <a:xfrm>
                <a:off x="1178" y="1970"/>
                <a:ext cx="662" cy="394"/>
                <a:chOff x="1178" y="1970"/>
                <a:chExt cx="662" cy="394"/>
              </a:xfrm>
            </p:grpSpPr>
            <p:sp>
              <p:nvSpPr>
                <p:cNvPr id="265343" name="Rectangle 127"/>
                <p:cNvSpPr>
                  <a:spLocks noChangeArrowheads="1"/>
                </p:cNvSpPr>
                <p:nvPr/>
              </p:nvSpPr>
              <p:spPr bwMode="auto">
                <a:xfrm>
                  <a:off x="1221" y="1970"/>
                  <a:ext cx="57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200">
                      <a:cs typeface="Arial" charset="0"/>
                    </a:rPr>
                    <a:t>103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200"/>
                </a:p>
              </p:txBody>
            </p:sp>
            <p:sp>
              <p:nvSpPr>
                <p:cNvPr id="265397" name="Rectangle 181"/>
                <p:cNvSpPr>
                  <a:spLocks noChangeArrowheads="1"/>
                </p:cNvSpPr>
                <p:nvPr/>
              </p:nvSpPr>
              <p:spPr bwMode="auto">
                <a:xfrm>
                  <a:off x="1178" y="1970"/>
                  <a:ext cx="66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400" name="Group 184"/>
              <p:cNvGrpSpPr>
                <a:grpSpLocks/>
              </p:cNvGrpSpPr>
              <p:nvPr/>
            </p:nvGrpSpPr>
            <p:grpSpPr bwMode="auto">
              <a:xfrm>
                <a:off x="1840" y="1970"/>
                <a:ext cx="1022" cy="394"/>
                <a:chOff x="1840" y="1970"/>
                <a:chExt cx="1022" cy="394"/>
              </a:xfrm>
            </p:grpSpPr>
            <p:sp>
              <p:nvSpPr>
                <p:cNvPr id="265344" name="Rectangle 128"/>
                <p:cNvSpPr>
                  <a:spLocks noChangeArrowheads="1"/>
                </p:cNvSpPr>
                <p:nvPr/>
              </p:nvSpPr>
              <p:spPr bwMode="auto">
                <a:xfrm>
                  <a:off x="1883" y="1970"/>
                  <a:ext cx="93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(32/31)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399" name="Rectangle 183"/>
                <p:cNvSpPr>
                  <a:spLocks noChangeArrowheads="1"/>
                </p:cNvSpPr>
                <p:nvPr/>
              </p:nvSpPr>
              <p:spPr bwMode="auto">
                <a:xfrm>
                  <a:off x="1840" y="1970"/>
                  <a:ext cx="102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402" name="Group 186"/>
              <p:cNvGrpSpPr>
                <a:grpSpLocks/>
              </p:cNvGrpSpPr>
              <p:nvPr/>
            </p:nvGrpSpPr>
            <p:grpSpPr bwMode="auto">
              <a:xfrm>
                <a:off x="0" y="2364"/>
                <a:ext cx="588" cy="394"/>
                <a:chOff x="0" y="2364"/>
                <a:chExt cx="588" cy="394"/>
              </a:xfrm>
            </p:grpSpPr>
            <p:sp>
              <p:nvSpPr>
                <p:cNvPr id="265345" name="Rectangle 129"/>
                <p:cNvSpPr>
                  <a:spLocks noChangeArrowheads="1"/>
                </p:cNvSpPr>
                <p:nvPr/>
              </p:nvSpPr>
              <p:spPr bwMode="auto">
                <a:xfrm>
                  <a:off x="43" y="2364"/>
                  <a:ext cx="50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2001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401" name="Rectangle 185"/>
                <p:cNvSpPr>
                  <a:spLocks noChangeArrowheads="1"/>
                </p:cNvSpPr>
                <p:nvPr/>
              </p:nvSpPr>
              <p:spPr bwMode="auto">
                <a:xfrm>
                  <a:off x="0" y="2364"/>
                  <a:ext cx="58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404" name="Group 188"/>
              <p:cNvGrpSpPr>
                <a:grpSpLocks/>
              </p:cNvGrpSpPr>
              <p:nvPr/>
            </p:nvGrpSpPr>
            <p:grpSpPr bwMode="auto">
              <a:xfrm>
                <a:off x="588" y="2364"/>
                <a:ext cx="590" cy="394"/>
                <a:chOff x="588" y="2364"/>
                <a:chExt cx="590" cy="394"/>
              </a:xfrm>
            </p:grpSpPr>
            <p:sp>
              <p:nvSpPr>
                <p:cNvPr id="265346" name="Rectangle 130"/>
                <p:cNvSpPr>
                  <a:spLocks noChangeArrowheads="1"/>
                </p:cNvSpPr>
                <p:nvPr/>
              </p:nvSpPr>
              <p:spPr bwMode="auto">
                <a:xfrm>
                  <a:off x="631" y="2364"/>
                  <a:ext cx="50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30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403" name="Rectangle 187"/>
                <p:cNvSpPr>
                  <a:spLocks noChangeArrowheads="1"/>
                </p:cNvSpPr>
                <p:nvPr/>
              </p:nvSpPr>
              <p:spPr bwMode="auto">
                <a:xfrm>
                  <a:off x="588" y="2364"/>
                  <a:ext cx="59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406" name="Group 190"/>
              <p:cNvGrpSpPr>
                <a:grpSpLocks/>
              </p:cNvGrpSpPr>
              <p:nvPr/>
            </p:nvGrpSpPr>
            <p:grpSpPr bwMode="auto">
              <a:xfrm>
                <a:off x="1178" y="2364"/>
                <a:ext cx="662" cy="394"/>
                <a:chOff x="1178" y="2364"/>
                <a:chExt cx="662" cy="394"/>
              </a:xfrm>
            </p:grpSpPr>
            <p:sp>
              <p:nvSpPr>
                <p:cNvPr id="265347" name="Rectangle 131"/>
                <p:cNvSpPr>
                  <a:spLocks noChangeArrowheads="1"/>
                </p:cNvSpPr>
                <p:nvPr/>
              </p:nvSpPr>
              <p:spPr bwMode="auto">
                <a:xfrm>
                  <a:off x="1221" y="2364"/>
                  <a:ext cx="57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200">
                      <a:cs typeface="Arial" charset="0"/>
                    </a:rPr>
                    <a:t>97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200"/>
                </a:p>
              </p:txBody>
            </p:sp>
            <p:sp>
              <p:nvSpPr>
                <p:cNvPr id="265405" name="Rectangle 189"/>
                <p:cNvSpPr>
                  <a:spLocks noChangeArrowheads="1"/>
                </p:cNvSpPr>
                <p:nvPr/>
              </p:nvSpPr>
              <p:spPr bwMode="auto">
                <a:xfrm>
                  <a:off x="1178" y="2364"/>
                  <a:ext cx="66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408" name="Group 192"/>
              <p:cNvGrpSpPr>
                <a:grpSpLocks/>
              </p:cNvGrpSpPr>
              <p:nvPr/>
            </p:nvGrpSpPr>
            <p:grpSpPr bwMode="auto">
              <a:xfrm>
                <a:off x="1840" y="2364"/>
                <a:ext cx="1022" cy="394"/>
                <a:chOff x="1840" y="2364"/>
                <a:chExt cx="1022" cy="394"/>
              </a:xfrm>
            </p:grpSpPr>
            <p:sp>
              <p:nvSpPr>
                <p:cNvPr id="265348" name="Rectangle 132"/>
                <p:cNvSpPr>
                  <a:spLocks noChangeArrowheads="1"/>
                </p:cNvSpPr>
                <p:nvPr/>
              </p:nvSpPr>
              <p:spPr bwMode="auto">
                <a:xfrm>
                  <a:off x="1883" y="2364"/>
                  <a:ext cx="93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(30/31)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407" name="Rectangle 191"/>
                <p:cNvSpPr>
                  <a:spLocks noChangeArrowheads="1"/>
                </p:cNvSpPr>
                <p:nvPr/>
              </p:nvSpPr>
              <p:spPr bwMode="auto">
                <a:xfrm>
                  <a:off x="1840" y="2364"/>
                  <a:ext cx="102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410" name="Group 194"/>
              <p:cNvGrpSpPr>
                <a:grpSpLocks/>
              </p:cNvGrpSpPr>
              <p:nvPr/>
            </p:nvGrpSpPr>
            <p:grpSpPr bwMode="auto">
              <a:xfrm>
                <a:off x="0" y="2758"/>
                <a:ext cx="588" cy="394"/>
                <a:chOff x="0" y="2758"/>
                <a:chExt cx="588" cy="394"/>
              </a:xfrm>
            </p:grpSpPr>
            <p:sp>
              <p:nvSpPr>
                <p:cNvPr id="265349" name="Rectangle 133"/>
                <p:cNvSpPr>
                  <a:spLocks noChangeArrowheads="1"/>
                </p:cNvSpPr>
                <p:nvPr/>
              </p:nvSpPr>
              <p:spPr bwMode="auto">
                <a:xfrm>
                  <a:off x="43" y="2758"/>
                  <a:ext cx="502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2002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409" name="Rectangle 193"/>
                <p:cNvSpPr>
                  <a:spLocks noChangeArrowheads="1"/>
                </p:cNvSpPr>
                <p:nvPr/>
              </p:nvSpPr>
              <p:spPr bwMode="auto">
                <a:xfrm>
                  <a:off x="0" y="2758"/>
                  <a:ext cx="588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412" name="Group 196"/>
              <p:cNvGrpSpPr>
                <a:grpSpLocks/>
              </p:cNvGrpSpPr>
              <p:nvPr/>
            </p:nvGrpSpPr>
            <p:grpSpPr bwMode="auto">
              <a:xfrm>
                <a:off x="588" y="2758"/>
                <a:ext cx="590" cy="394"/>
                <a:chOff x="588" y="2758"/>
                <a:chExt cx="590" cy="394"/>
              </a:xfrm>
            </p:grpSpPr>
            <p:sp>
              <p:nvSpPr>
                <p:cNvPr id="265350" name="Rectangle 134"/>
                <p:cNvSpPr>
                  <a:spLocks noChangeArrowheads="1"/>
                </p:cNvSpPr>
                <p:nvPr/>
              </p:nvSpPr>
              <p:spPr bwMode="auto">
                <a:xfrm>
                  <a:off x="631" y="2758"/>
                  <a:ext cx="504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31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411" name="Rectangle 195"/>
                <p:cNvSpPr>
                  <a:spLocks noChangeArrowheads="1"/>
                </p:cNvSpPr>
                <p:nvPr/>
              </p:nvSpPr>
              <p:spPr bwMode="auto">
                <a:xfrm>
                  <a:off x="588" y="2758"/>
                  <a:ext cx="590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414" name="Group 198"/>
              <p:cNvGrpSpPr>
                <a:grpSpLocks/>
              </p:cNvGrpSpPr>
              <p:nvPr/>
            </p:nvGrpSpPr>
            <p:grpSpPr bwMode="auto">
              <a:xfrm>
                <a:off x="1178" y="2758"/>
                <a:ext cx="662" cy="394"/>
                <a:chOff x="1178" y="2758"/>
                <a:chExt cx="662" cy="394"/>
              </a:xfrm>
            </p:grpSpPr>
            <p:sp>
              <p:nvSpPr>
                <p:cNvPr id="265351" name="Rectangle 135"/>
                <p:cNvSpPr>
                  <a:spLocks noChangeArrowheads="1"/>
                </p:cNvSpPr>
                <p:nvPr/>
              </p:nvSpPr>
              <p:spPr bwMode="auto">
                <a:xfrm>
                  <a:off x="1221" y="2758"/>
                  <a:ext cx="57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200">
                      <a:cs typeface="Arial" charset="0"/>
                    </a:rPr>
                    <a:t>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200"/>
                </a:p>
              </p:txBody>
            </p:sp>
            <p:sp>
              <p:nvSpPr>
                <p:cNvPr id="265413" name="Rectangle 197"/>
                <p:cNvSpPr>
                  <a:spLocks noChangeArrowheads="1"/>
                </p:cNvSpPr>
                <p:nvPr/>
              </p:nvSpPr>
              <p:spPr bwMode="auto">
                <a:xfrm>
                  <a:off x="1178" y="2758"/>
                  <a:ext cx="66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65416" name="Group 200"/>
              <p:cNvGrpSpPr>
                <a:grpSpLocks/>
              </p:cNvGrpSpPr>
              <p:nvPr/>
            </p:nvGrpSpPr>
            <p:grpSpPr bwMode="auto">
              <a:xfrm>
                <a:off x="1840" y="2758"/>
                <a:ext cx="1022" cy="394"/>
                <a:chOff x="1840" y="2758"/>
                <a:chExt cx="1022" cy="394"/>
              </a:xfrm>
            </p:grpSpPr>
            <p:sp>
              <p:nvSpPr>
                <p:cNvPr id="265352" name="Rectangle 136"/>
                <p:cNvSpPr>
                  <a:spLocks noChangeArrowheads="1"/>
                </p:cNvSpPr>
                <p:nvPr/>
              </p:nvSpPr>
              <p:spPr bwMode="auto">
                <a:xfrm>
                  <a:off x="1883" y="2758"/>
                  <a:ext cx="936" cy="3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(31/31)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65415" name="Rectangle 199"/>
                <p:cNvSpPr>
                  <a:spLocks noChangeArrowheads="1"/>
                </p:cNvSpPr>
                <p:nvPr/>
              </p:nvSpPr>
              <p:spPr bwMode="auto">
                <a:xfrm>
                  <a:off x="1840" y="2758"/>
                  <a:ext cx="1022" cy="39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</p:grpSp>
        <p:sp>
          <p:nvSpPr>
            <p:cNvPr id="265418" name="Rectangle 202"/>
            <p:cNvSpPr>
              <a:spLocks noChangeArrowheads="1"/>
            </p:cNvSpPr>
            <p:nvPr/>
          </p:nvSpPr>
          <p:spPr bwMode="auto">
            <a:xfrm>
              <a:off x="-3" y="-3"/>
              <a:ext cx="2868" cy="3158"/>
            </a:xfrm>
            <a:prstGeom prst="rect">
              <a:avLst/>
            </a:prstGeom>
            <a:noFill/>
            <a:ln w="9525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  <p:sp>
        <p:nvSpPr>
          <p:cNvPr id="265420" name="Text Box 204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265424" name="Group 208"/>
          <p:cNvGrpSpPr>
            <a:grpSpLocks/>
          </p:cNvGrpSpPr>
          <p:nvPr/>
        </p:nvGrpSpPr>
        <p:grpSpPr bwMode="auto">
          <a:xfrm>
            <a:off x="1905000" y="5749925"/>
            <a:ext cx="2286000" cy="650875"/>
            <a:chOff x="912" y="3504"/>
            <a:chExt cx="1440" cy="410"/>
          </a:xfrm>
        </p:grpSpPr>
        <p:sp>
          <p:nvSpPr>
            <p:cNvPr id="265422" name="Rectangle 206"/>
            <p:cNvSpPr>
              <a:spLocks noChangeArrowheads="1"/>
            </p:cNvSpPr>
            <p:nvPr/>
          </p:nvSpPr>
          <p:spPr bwMode="auto">
            <a:xfrm>
              <a:off x="912" y="3504"/>
              <a:ext cx="1440" cy="410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en-US"/>
                <a:t>IK  =  Kt    x 100</a:t>
              </a:r>
            </a:p>
            <a:p>
              <a:r>
                <a:rPr lang="en-US"/>
                <a:t>           Ko                                                                    </a:t>
              </a:r>
            </a:p>
          </p:txBody>
        </p:sp>
        <p:sp>
          <p:nvSpPr>
            <p:cNvPr id="265423" name="Line 207"/>
            <p:cNvSpPr>
              <a:spLocks noChangeShapeType="1"/>
            </p:cNvSpPr>
            <p:nvPr/>
          </p:nvSpPr>
          <p:spPr bwMode="auto">
            <a:xfrm>
              <a:off x="1392" y="3696"/>
              <a:ext cx="240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1C6A2-C736-4700-98DF-CAF82C105502}" type="slidenum">
              <a:rPr lang="en-US"/>
              <a:pPr/>
              <a:t>7</a:t>
            </a:fld>
            <a:endParaRPr lang="en-US"/>
          </a:p>
        </p:txBody>
      </p:sp>
      <p:sp>
        <p:nvSpPr>
          <p:cNvPr id="266242" name="Text Box 2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RELATIF SEDERHANA</a:t>
            </a:r>
          </a:p>
        </p:txBody>
      </p:sp>
      <p:sp>
        <p:nvSpPr>
          <p:cNvPr id="266243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sp>
        <p:nvSpPr>
          <p:cNvPr id="266245" name="Text Box 5"/>
          <p:cNvSpPr txBox="1">
            <a:spLocks noChangeArrowheads="1"/>
          </p:cNvSpPr>
          <p:nvPr/>
        </p:nvSpPr>
        <p:spPr bwMode="auto">
          <a:xfrm>
            <a:off x="914400" y="2057400"/>
            <a:ext cx="7315200" cy="184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200">
                <a:solidFill>
                  <a:schemeClr val="accent1"/>
                </a:solidFill>
              </a:rPr>
              <a:t>3. </a:t>
            </a:r>
            <a:r>
              <a:rPr lang="en-US" sz="2200">
                <a:solidFill>
                  <a:schemeClr val="accent1"/>
                </a:solidFill>
                <a:cs typeface="Arial" charset="0"/>
              </a:rPr>
              <a:t>Angka Indeks Nilai  Relatif Sederhana</a:t>
            </a:r>
            <a:endParaRPr lang="en-US">
              <a:cs typeface="Times New Roman" pitchFamily="18" charset="0"/>
            </a:endParaRPr>
          </a:p>
          <a:p>
            <a:pPr algn="just">
              <a:spcBef>
                <a:spcPct val="50000"/>
              </a:spcBef>
            </a:pPr>
            <a:r>
              <a:rPr lang="en-US" b="0">
                <a:cs typeface="Arial" charset="0"/>
              </a:rPr>
              <a:t>Menunjukkan perkembangan nilai (harga dikalikan dengan kuantitas) suatu barang dan jasa pada suatu periode dengan periode atau tahun dasarnya.  </a:t>
            </a:r>
            <a:endParaRPr lang="en-US" b="0">
              <a:cs typeface="Times New Roman" pitchFamily="18" charset="0"/>
            </a:endParaRPr>
          </a:p>
          <a:p>
            <a:pPr algn="just">
              <a:spcBef>
                <a:spcPct val="50000"/>
              </a:spcBef>
            </a:pPr>
            <a:r>
              <a:rPr lang="en-US" sz="2000">
                <a:solidFill>
                  <a:schemeClr val="accent1"/>
                </a:solidFill>
                <a:cs typeface="Arial" charset="0"/>
              </a:rPr>
              <a:t>Rumus:</a:t>
            </a:r>
            <a:endParaRPr lang="en-US"/>
          </a:p>
        </p:txBody>
      </p:sp>
      <p:sp>
        <p:nvSpPr>
          <p:cNvPr id="266492" name="Text Box 252"/>
          <p:cNvSpPr txBox="1">
            <a:spLocks noChangeArrowheads="1"/>
          </p:cNvSpPr>
          <p:nvPr/>
        </p:nvSpPr>
        <p:spPr bwMode="auto">
          <a:xfrm>
            <a:off x="9906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266499" name="Group 259"/>
          <p:cNvGrpSpPr>
            <a:grpSpLocks/>
          </p:cNvGrpSpPr>
          <p:nvPr/>
        </p:nvGrpSpPr>
        <p:grpSpPr bwMode="auto">
          <a:xfrm>
            <a:off x="1981200" y="4165600"/>
            <a:ext cx="4572000" cy="711200"/>
            <a:chOff x="1440" y="2736"/>
            <a:chExt cx="2880" cy="448"/>
          </a:xfrm>
        </p:grpSpPr>
        <p:sp>
          <p:nvSpPr>
            <p:cNvPr id="266496" name="Rectangle 256"/>
            <p:cNvSpPr>
              <a:spLocks noChangeArrowheads="1"/>
            </p:cNvSpPr>
            <p:nvPr/>
          </p:nvSpPr>
          <p:spPr bwMode="auto">
            <a:xfrm>
              <a:off x="1440" y="2736"/>
              <a:ext cx="2880" cy="448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en-US" sz="2000"/>
                <a:t>IN  =  Vt  x 100  =   HtKt   x 100</a:t>
              </a:r>
            </a:p>
            <a:p>
              <a:r>
                <a:rPr lang="en-US" sz="2000"/>
                <a:t>           Vo                   HoKo</a:t>
              </a:r>
            </a:p>
          </p:txBody>
        </p:sp>
        <p:sp>
          <p:nvSpPr>
            <p:cNvPr id="266497" name="Line 257"/>
            <p:cNvSpPr>
              <a:spLocks noChangeShapeType="1"/>
            </p:cNvSpPr>
            <p:nvPr/>
          </p:nvSpPr>
          <p:spPr bwMode="auto">
            <a:xfrm>
              <a:off x="1968" y="2976"/>
              <a:ext cx="240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  <p:sp>
          <p:nvSpPr>
            <p:cNvPr id="266498" name="Line 258"/>
            <p:cNvSpPr>
              <a:spLocks noChangeShapeType="1"/>
            </p:cNvSpPr>
            <p:nvPr/>
          </p:nvSpPr>
          <p:spPr bwMode="auto">
            <a:xfrm>
              <a:off x="3120" y="2976"/>
              <a:ext cx="384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267721-B9F2-482D-B0B9-51035AD6DAAD}" type="slidenum">
              <a:rPr lang="en-US"/>
              <a:pPr/>
              <a:t>8</a:t>
            </a:fld>
            <a:endParaRPr lang="en-US"/>
          </a:p>
        </p:txBody>
      </p:sp>
      <p:sp>
        <p:nvSpPr>
          <p:cNvPr id="296962" name="Text Box 2"/>
          <p:cNvSpPr txBox="1">
            <a:spLocks noChangeArrowheads="1"/>
          </p:cNvSpPr>
          <p:nvPr/>
        </p:nvSpPr>
        <p:spPr bwMode="auto">
          <a:xfrm>
            <a:off x="838200" y="685800"/>
            <a:ext cx="723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>
                <a:solidFill>
                  <a:schemeClr val="accent1"/>
                </a:solidFill>
              </a:rPr>
              <a:t>ANGKA INDEKS RELATIF SEDERHANA</a:t>
            </a:r>
          </a:p>
        </p:txBody>
      </p:sp>
      <p:sp>
        <p:nvSpPr>
          <p:cNvPr id="296963" name="Rectangle 3"/>
          <p:cNvSpPr>
            <a:spLocks noChangeArrowheads="1"/>
          </p:cNvSpPr>
          <p:nvPr/>
        </p:nvSpPr>
        <p:spPr bwMode="auto">
          <a:xfrm>
            <a:off x="2528888" y="21145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id-ID"/>
          </a:p>
        </p:txBody>
      </p:sp>
      <p:grpSp>
        <p:nvGrpSpPr>
          <p:cNvPr id="296965" name="Group 5"/>
          <p:cNvGrpSpPr>
            <a:grpSpLocks/>
          </p:cNvGrpSpPr>
          <p:nvPr/>
        </p:nvGrpSpPr>
        <p:grpSpPr bwMode="auto">
          <a:xfrm>
            <a:off x="762000" y="1981200"/>
            <a:ext cx="7848600" cy="4572000"/>
            <a:chOff x="-3" y="-3"/>
            <a:chExt cx="3137" cy="3154"/>
          </a:xfrm>
        </p:grpSpPr>
        <p:grpSp>
          <p:nvGrpSpPr>
            <p:cNvPr id="296966" name="Group 6"/>
            <p:cNvGrpSpPr>
              <a:grpSpLocks/>
            </p:cNvGrpSpPr>
            <p:nvPr/>
          </p:nvGrpSpPr>
          <p:grpSpPr bwMode="auto">
            <a:xfrm>
              <a:off x="0" y="0"/>
              <a:ext cx="3131" cy="3148"/>
              <a:chOff x="0" y="0"/>
              <a:chExt cx="3131" cy="3148"/>
            </a:xfrm>
          </p:grpSpPr>
          <p:grpSp>
            <p:nvGrpSpPr>
              <p:cNvPr id="296967" name="Group 7"/>
              <p:cNvGrpSpPr>
                <a:grpSpLocks/>
              </p:cNvGrpSpPr>
              <p:nvPr/>
            </p:nvGrpSpPr>
            <p:grpSpPr bwMode="auto">
              <a:xfrm>
                <a:off x="0" y="0"/>
                <a:ext cx="397" cy="460"/>
                <a:chOff x="0" y="0"/>
                <a:chExt cx="397" cy="460"/>
              </a:xfrm>
            </p:grpSpPr>
            <p:sp>
              <p:nvSpPr>
                <p:cNvPr id="296968" name="Rectangle 8"/>
                <p:cNvSpPr>
                  <a:spLocks noChangeArrowheads="1"/>
                </p:cNvSpPr>
                <p:nvPr/>
              </p:nvSpPr>
              <p:spPr bwMode="auto">
                <a:xfrm>
                  <a:off x="43" y="0"/>
                  <a:ext cx="311" cy="46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Tahun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69" name="Rectangle 9"/>
                <p:cNvSpPr>
                  <a:spLocks noChangeArrowheads="1"/>
                </p:cNvSpPr>
                <p:nvPr/>
              </p:nvSpPr>
              <p:spPr bwMode="auto">
                <a:xfrm>
                  <a:off x="0" y="0"/>
                  <a:ext cx="397" cy="460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70" name="Group 10"/>
              <p:cNvGrpSpPr>
                <a:grpSpLocks/>
              </p:cNvGrpSpPr>
              <p:nvPr/>
            </p:nvGrpSpPr>
            <p:grpSpPr bwMode="auto">
              <a:xfrm>
                <a:off x="397" y="0"/>
                <a:ext cx="409" cy="460"/>
                <a:chOff x="397" y="0"/>
                <a:chExt cx="409" cy="460"/>
              </a:xfrm>
            </p:grpSpPr>
            <p:sp>
              <p:nvSpPr>
                <p:cNvPr id="296971" name="Rectangle 11"/>
                <p:cNvSpPr>
                  <a:spLocks noChangeArrowheads="1"/>
                </p:cNvSpPr>
                <p:nvPr/>
              </p:nvSpPr>
              <p:spPr bwMode="auto">
                <a:xfrm>
                  <a:off x="440" y="0"/>
                  <a:ext cx="323" cy="46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Harga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72" name="Rectangle 12"/>
                <p:cNvSpPr>
                  <a:spLocks noChangeArrowheads="1"/>
                </p:cNvSpPr>
                <p:nvPr/>
              </p:nvSpPr>
              <p:spPr bwMode="auto">
                <a:xfrm>
                  <a:off x="397" y="0"/>
                  <a:ext cx="409" cy="460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73" name="Group 13"/>
              <p:cNvGrpSpPr>
                <a:grpSpLocks/>
              </p:cNvGrpSpPr>
              <p:nvPr/>
            </p:nvGrpSpPr>
            <p:grpSpPr bwMode="auto">
              <a:xfrm>
                <a:off x="806" y="0"/>
                <a:ext cx="513" cy="460"/>
                <a:chOff x="806" y="0"/>
                <a:chExt cx="513" cy="460"/>
              </a:xfrm>
            </p:grpSpPr>
            <p:sp>
              <p:nvSpPr>
                <p:cNvPr id="296974" name="Rectangle 14"/>
                <p:cNvSpPr>
                  <a:spLocks noChangeArrowheads="1"/>
                </p:cNvSpPr>
                <p:nvPr/>
              </p:nvSpPr>
              <p:spPr bwMode="auto">
                <a:xfrm>
                  <a:off x="849" y="0"/>
                  <a:ext cx="427" cy="46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Kuantitas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75" name="Rectangle 15"/>
                <p:cNvSpPr>
                  <a:spLocks noChangeArrowheads="1"/>
                </p:cNvSpPr>
                <p:nvPr/>
              </p:nvSpPr>
              <p:spPr bwMode="auto">
                <a:xfrm>
                  <a:off x="806" y="0"/>
                  <a:ext cx="513" cy="460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76" name="Group 16"/>
              <p:cNvGrpSpPr>
                <a:grpSpLocks/>
              </p:cNvGrpSpPr>
              <p:nvPr/>
            </p:nvGrpSpPr>
            <p:grpSpPr bwMode="auto">
              <a:xfrm>
                <a:off x="1319" y="0"/>
                <a:ext cx="488" cy="460"/>
                <a:chOff x="1319" y="0"/>
                <a:chExt cx="488" cy="460"/>
              </a:xfrm>
            </p:grpSpPr>
            <p:sp>
              <p:nvSpPr>
                <p:cNvPr id="296977" name="Rectangle 17"/>
                <p:cNvSpPr>
                  <a:spLocks noChangeArrowheads="1"/>
                </p:cNvSpPr>
                <p:nvPr/>
              </p:nvSpPr>
              <p:spPr bwMode="auto">
                <a:xfrm>
                  <a:off x="1362" y="0"/>
                  <a:ext cx="402" cy="46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Nilai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78" name="Rectangle 18"/>
                <p:cNvSpPr>
                  <a:spLocks noChangeArrowheads="1"/>
                </p:cNvSpPr>
                <p:nvPr/>
              </p:nvSpPr>
              <p:spPr bwMode="auto">
                <a:xfrm>
                  <a:off x="1319" y="0"/>
                  <a:ext cx="488" cy="460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79" name="Group 19"/>
              <p:cNvGrpSpPr>
                <a:grpSpLocks/>
              </p:cNvGrpSpPr>
              <p:nvPr/>
            </p:nvGrpSpPr>
            <p:grpSpPr bwMode="auto">
              <a:xfrm>
                <a:off x="1807" y="0"/>
                <a:ext cx="446" cy="460"/>
                <a:chOff x="1807" y="0"/>
                <a:chExt cx="446" cy="460"/>
              </a:xfrm>
            </p:grpSpPr>
            <p:sp>
              <p:nvSpPr>
                <p:cNvPr id="296980" name="Rectangle 20"/>
                <p:cNvSpPr>
                  <a:spLocks noChangeArrowheads="1"/>
                </p:cNvSpPr>
                <p:nvPr/>
              </p:nvSpPr>
              <p:spPr bwMode="auto">
                <a:xfrm>
                  <a:off x="1850" y="0"/>
                  <a:ext cx="360" cy="46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Indeks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81" name="Rectangle 21"/>
                <p:cNvSpPr>
                  <a:spLocks noChangeArrowheads="1"/>
                </p:cNvSpPr>
                <p:nvPr/>
              </p:nvSpPr>
              <p:spPr bwMode="auto">
                <a:xfrm>
                  <a:off x="1807" y="0"/>
                  <a:ext cx="446" cy="460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82" name="Group 22"/>
              <p:cNvGrpSpPr>
                <a:grpSpLocks/>
              </p:cNvGrpSpPr>
              <p:nvPr/>
            </p:nvGrpSpPr>
            <p:grpSpPr bwMode="auto">
              <a:xfrm>
                <a:off x="2253" y="0"/>
                <a:ext cx="878" cy="460"/>
                <a:chOff x="2253" y="0"/>
                <a:chExt cx="878" cy="460"/>
              </a:xfrm>
            </p:grpSpPr>
            <p:sp>
              <p:nvSpPr>
                <p:cNvPr id="296983" name="Rectangle 23"/>
                <p:cNvSpPr>
                  <a:spLocks noChangeArrowheads="1"/>
                </p:cNvSpPr>
                <p:nvPr/>
              </p:nvSpPr>
              <p:spPr bwMode="auto">
                <a:xfrm>
                  <a:off x="2296" y="0"/>
                  <a:ext cx="792" cy="46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Keterangan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84" name="Rectangle 24"/>
                <p:cNvSpPr>
                  <a:spLocks noChangeArrowheads="1"/>
                </p:cNvSpPr>
                <p:nvPr/>
              </p:nvSpPr>
              <p:spPr bwMode="auto">
                <a:xfrm>
                  <a:off x="2253" y="0"/>
                  <a:ext cx="878" cy="460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85" name="Group 25"/>
              <p:cNvGrpSpPr>
                <a:grpSpLocks/>
              </p:cNvGrpSpPr>
              <p:nvPr/>
            </p:nvGrpSpPr>
            <p:grpSpPr bwMode="auto">
              <a:xfrm>
                <a:off x="0" y="460"/>
                <a:ext cx="397" cy="384"/>
                <a:chOff x="0" y="460"/>
                <a:chExt cx="397" cy="384"/>
              </a:xfrm>
            </p:grpSpPr>
            <p:sp>
              <p:nvSpPr>
                <p:cNvPr id="296986" name="Rectangle 26"/>
                <p:cNvSpPr>
                  <a:spLocks noChangeArrowheads="1"/>
                </p:cNvSpPr>
                <p:nvPr/>
              </p:nvSpPr>
              <p:spPr bwMode="auto">
                <a:xfrm>
                  <a:off x="43" y="460"/>
                  <a:ext cx="31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1996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87" name="Rectangle 27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39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88" name="Group 28"/>
              <p:cNvGrpSpPr>
                <a:grpSpLocks/>
              </p:cNvGrpSpPr>
              <p:nvPr/>
            </p:nvGrpSpPr>
            <p:grpSpPr bwMode="auto">
              <a:xfrm>
                <a:off x="397" y="460"/>
                <a:ext cx="409" cy="384"/>
                <a:chOff x="397" y="460"/>
                <a:chExt cx="409" cy="384"/>
              </a:xfrm>
            </p:grpSpPr>
            <p:sp>
              <p:nvSpPr>
                <p:cNvPr id="296989" name="Rectangle 29"/>
                <p:cNvSpPr>
                  <a:spLocks noChangeArrowheads="1"/>
                </p:cNvSpPr>
                <p:nvPr/>
              </p:nvSpPr>
              <p:spPr bwMode="auto">
                <a:xfrm>
                  <a:off x="440" y="460"/>
                  <a:ext cx="32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1.014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90" name="Rectangle 30"/>
                <p:cNvSpPr>
                  <a:spLocks noChangeArrowheads="1"/>
                </p:cNvSpPr>
                <p:nvPr/>
              </p:nvSpPr>
              <p:spPr bwMode="auto">
                <a:xfrm>
                  <a:off x="397" y="460"/>
                  <a:ext cx="40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91" name="Group 31"/>
              <p:cNvGrpSpPr>
                <a:grpSpLocks/>
              </p:cNvGrpSpPr>
              <p:nvPr/>
            </p:nvGrpSpPr>
            <p:grpSpPr bwMode="auto">
              <a:xfrm>
                <a:off x="806" y="460"/>
                <a:ext cx="513" cy="384"/>
                <a:chOff x="806" y="460"/>
                <a:chExt cx="513" cy="384"/>
              </a:xfrm>
            </p:grpSpPr>
            <p:sp>
              <p:nvSpPr>
                <p:cNvPr id="296992" name="Rectangle 32"/>
                <p:cNvSpPr>
                  <a:spLocks noChangeArrowheads="1"/>
                </p:cNvSpPr>
                <p:nvPr/>
              </p:nvSpPr>
              <p:spPr bwMode="auto">
                <a:xfrm>
                  <a:off x="849" y="460"/>
                  <a:ext cx="427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31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93" name="Rectangle 33"/>
                <p:cNvSpPr>
                  <a:spLocks noChangeArrowheads="1"/>
                </p:cNvSpPr>
                <p:nvPr/>
              </p:nvSpPr>
              <p:spPr bwMode="auto">
                <a:xfrm>
                  <a:off x="806" y="460"/>
                  <a:ext cx="513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94" name="Group 34"/>
              <p:cNvGrpSpPr>
                <a:grpSpLocks/>
              </p:cNvGrpSpPr>
              <p:nvPr/>
            </p:nvGrpSpPr>
            <p:grpSpPr bwMode="auto">
              <a:xfrm>
                <a:off x="1319" y="460"/>
                <a:ext cx="488" cy="384"/>
                <a:chOff x="1319" y="460"/>
                <a:chExt cx="488" cy="384"/>
              </a:xfrm>
            </p:grpSpPr>
            <p:sp>
              <p:nvSpPr>
                <p:cNvPr id="296995" name="Rectangle 35"/>
                <p:cNvSpPr>
                  <a:spLocks noChangeArrowheads="1"/>
                </p:cNvSpPr>
                <p:nvPr/>
              </p:nvSpPr>
              <p:spPr bwMode="auto">
                <a:xfrm>
                  <a:off x="1362" y="460"/>
                  <a:ext cx="4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>
                      <a:cs typeface="Arial" charset="0"/>
                    </a:rPr>
                    <a:t>31.434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/>
                </a:p>
              </p:txBody>
            </p:sp>
            <p:sp>
              <p:nvSpPr>
                <p:cNvPr id="296996" name="Rectangle 36"/>
                <p:cNvSpPr>
                  <a:spLocks noChangeArrowheads="1"/>
                </p:cNvSpPr>
                <p:nvPr/>
              </p:nvSpPr>
              <p:spPr bwMode="auto">
                <a:xfrm>
                  <a:off x="1319" y="460"/>
                  <a:ext cx="4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6997" name="Group 37"/>
              <p:cNvGrpSpPr>
                <a:grpSpLocks/>
              </p:cNvGrpSpPr>
              <p:nvPr/>
            </p:nvGrpSpPr>
            <p:grpSpPr bwMode="auto">
              <a:xfrm>
                <a:off x="1807" y="460"/>
                <a:ext cx="446" cy="384"/>
                <a:chOff x="1807" y="460"/>
                <a:chExt cx="446" cy="384"/>
              </a:xfrm>
            </p:grpSpPr>
            <p:sp>
              <p:nvSpPr>
                <p:cNvPr id="296998" name="Rectangle 38"/>
                <p:cNvSpPr>
                  <a:spLocks noChangeArrowheads="1"/>
                </p:cNvSpPr>
                <p:nvPr/>
              </p:nvSpPr>
              <p:spPr bwMode="auto">
                <a:xfrm>
                  <a:off x="1850" y="46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100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6999" name="Rectangle 39"/>
                <p:cNvSpPr>
                  <a:spLocks noChangeArrowheads="1"/>
                </p:cNvSpPr>
                <p:nvPr/>
              </p:nvSpPr>
              <p:spPr bwMode="auto">
                <a:xfrm>
                  <a:off x="1807" y="46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00" name="Group 40"/>
              <p:cNvGrpSpPr>
                <a:grpSpLocks/>
              </p:cNvGrpSpPr>
              <p:nvPr/>
            </p:nvGrpSpPr>
            <p:grpSpPr bwMode="auto">
              <a:xfrm>
                <a:off x="2253" y="460"/>
                <a:ext cx="878" cy="384"/>
                <a:chOff x="2253" y="460"/>
                <a:chExt cx="878" cy="384"/>
              </a:xfrm>
            </p:grpSpPr>
            <p:sp>
              <p:nvSpPr>
                <p:cNvPr id="297001" name="Rectangle 41"/>
                <p:cNvSpPr>
                  <a:spLocks noChangeArrowheads="1"/>
                </p:cNvSpPr>
                <p:nvPr/>
              </p:nvSpPr>
              <p:spPr bwMode="auto">
                <a:xfrm>
                  <a:off x="2296" y="460"/>
                  <a:ext cx="79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(31.434/31.434) x 100</a:t>
                  </a:r>
                  <a:endParaRPr lang="en-US" sz="1200"/>
                </a:p>
              </p:txBody>
            </p:sp>
            <p:sp>
              <p:nvSpPr>
                <p:cNvPr id="297002" name="Rectangle 42"/>
                <p:cNvSpPr>
                  <a:spLocks noChangeArrowheads="1"/>
                </p:cNvSpPr>
                <p:nvPr/>
              </p:nvSpPr>
              <p:spPr bwMode="auto">
                <a:xfrm>
                  <a:off x="2253" y="460"/>
                  <a:ext cx="87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03" name="Group 43"/>
              <p:cNvGrpSpPr>
                <a:grpSpLocks/>
              </p:cNvGrpSpPr>
              <p:nvPr/>
            </p:nvGrpSpPr>
            <p:grpSpPr bwMode="auto">
              <a:xfrm>
                <a:off x="0" y="844"/>
                <a:ext cx="397" cy="384"/>
                <a:chOff x="0" y="844"/>
                <a:chExt cx="397" cy="384"/>
              </a:xfrm>
            </p:grpSpPr>
            <p:sp>
              <p:nvSpPr>
                <p:cNvPr id="297004" name="Rectangle 44"/>
                <p:cNvSpPr>
                  <a:spLocks noChangeArrowheads="1"/>
                </p:cNvSpPr>
                <p:nvPr/>
              </p:nvSpPr>
              <p:spPr bwMode="auto">
                <a:xfrm>
                  <a:off x="43" y="844"/>
                  <a:ext cx="31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1997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05" name="Rectangle 45"/>
                <p:cNvSpPr>
                  <a:spLocks noChangeArrowheads="1"/>
                </p:cNvSpPr>
                <p:nvPr/>
              </p:nvSpPr>
              <p:spPr bwMode="auto">
                <a:xfrm>
                  <a:off x="0" y="844"/>
                  <a:ext cx="39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06" name="Group 46"/>
              <p:cNvGrpSpPr>
                <a:grpSpLocks/>
              </p:cNvGrpSpPr>
              <p:nvPr/>
            </p:nvGrpSpPr>
            <p:grpSpPr bwMode="auto">
              <a:xfrm>
                <a:off x="397" y="844"/>
                <a:ext cx="409" cy="384"/>
                <a:chOff x="397" y="844"/>
                <a:chExt cx="409" cy="384"/>
              </a:xfrm>
            </p:grpSpPr>
            <p:sp>
              <p:nvSpPr>
                <p:cNvPr id="297007" name="Rectangle 47"/>
                <p:cNvSpPr>
                  <a:spLocks noChangeArrowheads="1"/>
                </p:cNvSpPr>
                <p:nvPr/>
              </p:nvSpPr>
              <p:spPr bwMode="auto">
                <a:xfrm>
                  <a:off x="440" y="844"/>
                  <a:ext cx="32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1.112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08" name="Rectangle 48"/>
                <p:cNvSpPr>
                  <a:spLocks noChangeArrowheads="1"/>
                </p:cNvSpPr>
                <p:nvPr/>
              </p:nvSpPr>
              <p:spPr bwMode="auto">
                <a:xfrm>
                  <a:off x="397" y="844"/>
                  <a:ext cx="40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09" name="Group 49"/>
              <p:cNvGrpSpPr>
                <a:grpSpLocks/>
              </p:cNvGrpSpPr>
              <p:nvPr/>
            </p:nvGrpSpPr>
            <p:grpSpPr bwMode="auto">
              <a:xfrm>
                <a:off x="806" y="844"/>
                <a:ext cx="513" cy="384"/>
                <a:chOff x="806" y="844"/>
                <a:chExt cx="513" cy="384"/>
              </a:xfrm>
            </p:grpSpPr>
            <p:sp>
              <p:nvSpPr>
                <p:cNvPr id="297010" name="Rectangle 50"/>
                <p:cNvSpPr>
                  <a:spLocks noChangeArrowheads="1"/>
                </p:cNvSpPr>
                <p:nvPr/>
              </p:nvSpPr>
              <p:spPr bwMode="auto">
                <a:xfrm>
                  <a:off x="849" y="844"/>
                  <a:ext cx="427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30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11" name="Rectangle 51"/>
                <p:cNvSpPr>
                  <a:spLocks noChangeArrowheads="1"/>
                </p:cNvSpPr>
                <p:nvPr/>
              </p:nvSpPr>
              <p:spPr bwMode="auto">
                <a:xfrm>
                  <a:off x="806" y="844"/>
                  <a:ext cx="513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12" name="Group 52"/>
              <p:cNvGrpSpPr>
                <a:grpSpLocks/>
              </p:cNvGrpSpPr>
              <p:nvPr/>
            </p:nvGrpSpPr>
            <p:grpSpPr bwMode="auto">
              <a:xfrm>
                <a:off x="1319" y="844"/>
                <a:ext cx="488" cy="384"/>
                <a:chOff x="1319" y="844"/>
                <a:chExt cx="488" cy="384"/>
              </a:xfrm>
            </p:grpSpPr>
            <p:sp>
              <p:nvSpPr>
                <p:cNvPr id="297013" name="Rectangle 53"/>
                <p:cNvSpPr>
                  <a:spLocks noChangeArrowheads="1"/>
                </p:cNvSpPr>
                <p:nvPr/>
              </p:nvSpPr>
              <p:spPr bwMode="auto">
                <a:xfrm>
                  <a:off x="1362" y="844"/>
                  <a:ext cx="4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>
                      <a:cs typeface="Arial" charset="0"/>
                    </a:rPr>
                    <a:t>33.360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/>
                </a:p>
              </p:txBody>
            </p:sp>
            <p:sp>
              <p:nvSpPr>
                <p:cNvPr id="297014" name="Rectangle 54"/>
                <p:cNvSpPr>
                  <a:spLocks noChangeArrowheads="1"/>
                </p:cNvSpPr>
                <p:nvPr/>
              </p:nvSpPr>
              <p:spPr bwMode="auto">
                <a:xfrm>
                  <a:off x="1319" y="844"/>
                  <a:ext cx="4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15" name="Group 55"/>
              <p:cNvGrpSpPr>
                <a:grpSpLocks/>
              </p:cNvGrpSpPr>
              <p:nvPr/>
            </p:nvGrpSpPr>
            <p:grpSpPr bwMode="auto">
              <a:xfrm>
                <a:off x="1807" y="844"/>
                <a:ext cx="446" cy="384"/>
                <a:chOff x="1807" y="844"/>
                <a:chExt cx="446" cy="384"/>
              </a:xfrm>
            </p:grpSpPr>
            <p:sp>
              <p:nvSpPr>
                <p:cNvPr id="297016" name="Rectangle 56"/>
                <p:cNvSpPr>
                  <a:spLocks noChangeArrowheads="1"/>
                </p:cNvSpPr>
                <p:nvPr/>
              </p:nvSpPr>
              <p:spPr bwMode="auto">
                <a:xfrm>
                  <a:off x="1850" y="84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106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17" name="Rectangle 57"/>
                <p:cNvSpPr>
                  <a:spLocks noChangeArrowheads="1"/>
                </p:cNvSpPr>
                <p:nvPr/>
              </p:nvSpPr>
              <p:spPr bwMode="auto">
                <a:xfrm>
                  <a:off x="1807" y="84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18" name="Group 58"/>
              <p:cNvGrpSpPr>
                <a:grpSpLocks/>
              </p:cNvGrpSpPr>
              <p:nvPr/>
            </p:nvGrpSpPr>
            <p:grpSpPr bwMode="auto">
              <a:xfrm>
                <a:off x="2253" y="844"/>
                <a:ext cx="878" cy="384"/>
                <a:chOff x="2253" y="844"/>
                <a:chExt cx="878" cy="384"/>
              </a:xfrm>
            </p:grpSpPr>
            <p:sp>
              <p:nvSpPr>
                <p:cNvPr id="297019" name="Rectangle 59"/>
                <p:cNvSpPr>
                  <a:spLocks noChangeArrowheads="1"/>
                </p:cNvSpPr>
                <p:nvPr/>
              </p:nvSpPr>
              <p:spPr bwMode="auto">
                <a:xfrm>
                  <a:off x="2296" y="844"/>
                  <a:ext cx="79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(33.360/31.434)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97020" name="Rectangle 60"/>
                <p:cNvSpPr>
                  <a:spLocks noChangeArrowheads="1"/>
                </p:cNvSpPr>
                <p:nvPr/>
              </p:nvSpPr>
              <p:spPr bwMode="auto">
                <a:xfrm>
                  <a:off x="2253" y="844"/>
                  <a:ext cx="87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21" name="Group 61"/>
              <p:cNvGrpSpPr>
                <a:grpSpLocks/>
              </p:cNvGrpSpPr>
              <p:nvPr/>
            </p:nvGrpSpPr>
            <p:grpSpPr bwMode="auto">
              <a:xfrm>
                <a:off x="0" y="1228"/>
                <a:ext cx="397" cy="384"/>
                <a:chOff x="0" y="1228"/>
                <a:chExt cx="397" cy="384"/>
              </a:xfrm>
            </p:grpSpPr>
            <p:sp>
              <p:nvSpPr>
                <p:cNvPr id="297022" name="Rectangle 62"/>
                <p:cNvSpPr>
                  <a:spLocks noChangeArrowheads="1"/>
                </p:cNvSpPr>
                <p:nvPr/>
              </p:nvSpPr>
              <p:spPr bwMode="auto">
                <a:xfrm>
                  <a:off x="43" y="1228"/>
                  <a:ext cx="31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1998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23" name="Rectangle 63"/>
                <p:cNvSpPr>
                  <a:spLocks noChangeArrowheads="1"/>
                </p:cNvSpPr>
                <p:nvPr/>
              </p:nvSpPr>
              <p:spPr bwMode="auto">
                <a:xfrm>
                  <a:off x="0" y="1228"/>
                  <a:ext cx="39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24" name="Group 64"/>
              <p:cNvGrpSpPr>
                <a:grpSpLocks/>
              </p:cNvGrpSpPr>
              <p:nvPr/>
            </p:nvGrpSpPr>
            <p:grpSpPr bwMode="auto">
              <a:xfrm>
                <a:off x="397" y="1228"/>
                <a:ext cx="409" cy="384"/>
                <a:chOff x="397" y="1228"/>
                <a:chExt cx="409" cy="384"/>
              </a:xfrm>
            </p:grpSpPr>
            <p:sp>
              <p:nvSpPr>
                <p:cNvPr id="297025" name="Rectangle 65"/>
                <p:cNvSpPr>
                  <a:spLocks noChangeArrowheads="1"/>
                </p:cNvSpPr>
                <p:nvPr/>
              </p:nvSpPr>
              <p:spPr bwMode="auto">
                <a:xfrm>
                  <a:off x="440" y="1228"/>
                  <a:ext cx="32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2.461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26" name="Rectangle 66"/>
                <p:cNvSpPr>
                  <a:spLocks noChangeArrowheads="1"/>
                </p:cNvSpPr>
                <p:nvPr/>
              </p:nvSpPr>
              <p:spPr bwMode="auto">
                <a:xfrm>
                  <a:off x="397" y="1228"/>
                  <a:ext cx="40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27" name="Group 67"/>
              <p:cNvGrpSpPr>
                <a:grpSpLocks/>
              </p:cNvGrpSpPr>
              <p:nvPr/>
            </p:nvGrpSpPr>
            <p:grpSpPr bwMode="auto">
              <a:xfrm>
                <a:off x="806" y="1228"/>
                <a:ext cx="513" cy="384"/>
                <a:chOff x="806" y="1228"/>
                <a:chExt cx="513" cy="384"/>
              </a:xfrm>
            </p:grpSpPr>
            <p:sp>
              <p:nvSpPr>
                <p:cNvPr id="297028" name="Rectangle 68"/>
                <p:cNvSpPr>
                  <a:spLocks noChangeArrowheads="1"/>
                </p:cNvSpPr>
                <p:nvPr/>
              </p:nvSpPr>
              <p:spPr bwMode="auto">
                <a:xfrm>
                  <a:off x="849" y="1228"/>
                  <a:ext cx="427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32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29" name="Rectangle 69"/>
                <p:cNvSpPr>
                  <a:spLocks noChangeArrowheads="1"/>
                </p:cNvSpPr>
                <p:nvPr/>
              </p:nvSpPr>
              <p:spPr bwMode="auto">
                <a:xfrm>
                  <a:off x="806" y="1228"/>
                  <a:ext cx="513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30" name="Group 70"/>
              <p:cNvGrpSpPr>
                <a:grpSpLocks/>
              </p:cNvGrpSpPr>
              <p:nvPr/>
            </p:nvGrpSpPr>
            <p:grpSpPr bwMode="auto">
              <a:xfrm>
                <a:off x="1319" y="1228"/>
                <a:ext cx="488" cy="384"/>
                <a:chOff x="1319" y="1228"/>
                <a:chExt cx="488" cy="384"/>
              </a:xfrm>
            </p:grpSpPr>
            <p:sp>
              <p:nvSpPr>
                <p:cNvPr id="297031" name="Rectangle 71"/>
                <p:cNvSpPr>
                  <a:spLocks noChangeArrowheads="1"/>
                </p:cNvSpPr>
                <p:nvPr/>
              </p:nvSpPr>
              <p:spPr bwMode="auto">
                <a:xfrm>
                  <a:off x="1362" y="1228"/>
                  <a:ext cx="4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>
                      <a:cs typeface="Arial" charset="0"/>
                    </a:rPr>
                    <a:t>78.752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/>
                </a:p>
              </p:txBody>
            </p:sp>
            <p:sp>
              <p:nvSpPr>
                <p:cNvPr id="297032" name="Rectangle 72"/>
                <p:cNvSpPr>
                  <a:spLocks noChangeArrowheads="1"/>
                </p:cNvSpPr>
                <p:nvPr/>
              </p:nvSpPr>
              <p:spPr bwMode="auto">
                <a:xfrm>
                  <a:off x="1319" y="1228"/>
                  <a:ext cx="4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33" name="Group 73"/>
              <p:cNvGrpSpPr>
                <a:grpSpLocks/>
              </p:cNvGrpSpPr>
              <p:nvPr/>
            </p:nvGrpSpPr>
            <p:grpSpPr bwMode="auto">
              <a:xfrm>
                <a:off x="1807" y="1228"/>
                <a:ext cx="446" cy="384"/>
                <a:chOff x="1807" y="1228"/>
                <a:chExt cx="446" cy="384"/>
              </a:xfrm>
            </p:grpSpPr>
            <p:sp>
              <p:nvSpPr>
                <p:cNvPr id="297034" name="Rectangle 74"/>
                <p:cNvSpPr>
                  <a:spLocks noChangeArrowheads="1"/>
                </p:cNvSpPr>
                <p:nvPr/>
              </p:nvSpPr>
              <p:spPr bwMode="auto">
                <a:xfrm>
                  <a:off x="1850" y="1228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251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35" name="Rectangle 75"/>
                <p:cNvSpPr>
                  <a:spLocks noChangeArrowheads="1"/>
                </p:cNvSpPr>
                <p:nvPr/>
              </p:nvSpPr>
              <p:spPr bwMode="auto">
                <a:xfrm>
                  <a:off x="1807" y="1228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36" name="Group 76"/>
              <p:cNvGrpSpPr>
                <a:grpSpLocks/>
              </p:cNvGrpSpPr>
              <p:nvPr/>
            </p:nvGrpSpPr>
            <p:grpSpPr bwMode="auto">
              <a:xfrm>
                <a:off x="2253" y="1228"/>
                <a:ext cx="878" cy="384"/>
                <a:chOff x="2253" y="1228"/>
                <a:chExt cx="878" cy="384"/>
              </a:xfrm>
            </p:grpSpPr>
            <p:sp>
              <p:nvSpPr>
                <p:cNvPr id="297037" name="Rectangle 77"/>
                <p:cNvSpPr>
                  <a:spLocks noChangeArrowheads="1"/>
                </p:cNvSpPr>
                <p:nvPr/>
              </p:nvSpPr>
              <p:spPr bwMode="auto">
                <a:xfrm>
                  <a:off x="2296" y="1228"/>
                  <a:ext cx="79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(78.752/31.434)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97038" name="Rectangle 78"/>
                <p:cNvSpPr>
                  <a:spLocks noChangeArrowheads="1"/>
                </p:cNvSpPr>
                <p:nvPr/>
              </p:nvSpPr>
              <p:spPr bwMode="auto">
                <a:xfrm>
                  <a:off x="2253" y="1228"/>
                  <a:ext cx="87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39" name="Group 79"/>
              <p:cNvGrpSpPr>
                <a:grpSpLocks/>
              </p:cNvGrpSpPr>
              <p:nvPr/>
            </p:nvGrpSpPr>
            <p:grpSpPr bwMode="auto">
              <a:xfrm>
                <a:off x="0" y="1612"/>
                <a:ext cx="397" cy="384"/>
                <a:chOff x="0" y="1612"/>
                <a:chExt cx="397" cy="384"/>
              </a:xfrm>
            </p:grpSpPr>
            <p:sp>
              <p:nvSpPr>
                <p:cNvPr id="297040" name="Rectangle 80"/>
                <p:cNvSpPr>
                  <a:spLocks noChangeArrowheads="1"/>
                </p:cNvSpPr>
                <p:nvPr/>
              </p:nvSpPr>
              <p:spPr bwMode="auto">
                <a:xfrm>
                  <a:off x="43" y="1612"/>
                  <a:ext cx="31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1999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41" name="Rectangle 81"/>
                <p:cNvSpPr>
                  <a:spLocks noChangeArrowheads="1"/>
                </p:cNvSpPr>
                <p:nvPr/>
              </p:nvSpPr>
              <p:spPr bwMode="auto">
                <a:xfrm>
                  <a:off x="0" y="1612"/>
                  <a:ext cx="39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42" name="Group 82"/>
              <p:cNvGrpSpPr>
                <a:grpSpLocks/>
              </p:cNvGrpSpPr>
              <p:nvPr/>
            </p:nvGrpSpPr>
            <p:grpSpPr bwMode="auto">
              <a:xfrm>
                <a:off x="397" y="1612"/>
                <a:ext cx="409" cy="384"/>
                <a:chOff x="397" y="1612"/>
                <a:chExt cx="409" cy="384"/>
              </a:xfrm>
            </p:grpSpPr>
            <p:sp>
              <p:nvSpPr>
                <p:cNvPr id="297043" name="Rectangle 83"/>
                <p:cNvSpPr>
                  <a:spLocks noChangeArrowheads="1"/>
                </p:cNvSpPr>
                <p:nvPr/>
              </p:nvSpPr>
              <p:spPr bwMode="auto">
                <a:xfrm>
                  <a:off x="440" y="1612"/>
                  <a:ext cx="32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2.058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44" name="Rectangle 84"/>
                <p:cNvSpPr>
                  <a:spLocks noChangeArrowheads="1"/>
                </p:cNvSpPr>
                <p:nvPr/>
              </p:nvSpPr>
              <p:spPr bwMode="auto">
                <a:xfrm>
                  <a:off x="397" y="1612"/>
                  <a:ext cx="40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45" name="Group 85"/>
              <p:cNvGrpSpPr>
                <a:grpSpLocks/>
              </p:cNvGrpSpPr>
              <p:nvPr/>
            </p:nvGrpSpPr>
            <p:grpSpPr bwMode="auto">
              <a:xfrm>
                <a:off x="806" y="1612"/>
                <a:ext cx="513" cy="384"/>
                <a:chOff x="806" y="1612"/>
                <a:chExt cx="513" cy="384"/>
              </a:xfrm>
            </p:grpSpPr>
            <p:sp>
              <p:nvSpPr>
                <p:cNvPr id="297046" name="Rectangle 86"/>
                <p:cNvSpPr>
                  <a:spLocks noChangeArrowheads="1"/>
                </p:cNvSpPr>
                <p:nvPr/>
              </p:nvSpPr>
              <p:spPr bwMode="auto">
                <a:xfrm>
                  <a:off x="849" y="1612"/>
                  <a:ext cx="427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33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47" name="Rectangle 87"/>
                <p:cNvSpPr>
                  <a:spLocks noChangeArrowheads="1"/>
                </p:cNvSpPr>
                <p:nvPr/>
              </p:nvSpPr>
              <p:spPr bwMode="auto">
                <a:xfrm>
                  <a:off x="806" y="1612"/>
                  <a:ext cx="513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48" name="Group 88"/>
              <p:cNvGrpSpPr>
                <a:grpSpLocks/>
              </p:cNvGrpSpPr>
              <p:nvPr/>
            </p:nvGrpSpPr>
            <p:grpSpPr bwMode="auto">
              <a:xfrm>
                <a:off x="1319" y="1612"/>
                <a:ext cx="488" cy="384"/>
                <a:chOff x="1319" y="1612"/>
                <a:chExt cx="488" cy="384"/>
              </a:xfrm>
            </p:grpSpPr>
            <p:sp>
              <p:nvSpPr>
                <p:cNvPr id="297049" name="Rectangle 89"/>
                <p:cNvSpPr>
                  <a:spLocks noChangeArrowheads="1"/>
                </p:cNvSpPr>
                <p:nvPr/>
              </p:nvSpPr>
              <p:spPr bwMode="auto">
                <a:xfrm>
                  <a:off x="1362" y="1612"/>
                  <a:ext cx="4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>
                      <a:cs typeface="Arial" charset="0"/>
                    </a:rPr>
                    <a:t>67.914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/>
                </a:p>
              </p:txBody>
            </p:sp>
            <p:sp>
              <p:nvSpPr>
                <p:cNvPr id="297050" name="Rectangle 90"/>
                <p:cNvSpPr>
                  <a:spLocks noChangeArrowheads="1"/>
                </p:cNvSpPr>
                <p:nvPr/>
              </p:nvSpPr>
              <p:spPr bwMode="auto">
                <a:xfrm>
                  <a:off x="1319" y="1612"/>
                  <a:ext cx="4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51" name="Group 91"/>
              <p:cNvGrpSpPr>
                <a:grpSpLocks/>
              </p:cNvGrpSpPr>
              <p:nvPr/>
            </p:nvGrpSpPr>
            <p:grpSpPr bwMode="auto">
              <a:xfrm>
                <a:off x="1807" y="1612"/>
                <a:ext cx="446" cy="384"/>
                <a:chOff x="1807" y="1612"/>
                <a:chExt cx="446" cy="384"/>
              </a:xfrm>
            </p:grpSpPr>
            <p:sp>
              <p:nvSpPr>
                <p:cNvPr id="297052" name="Rectangle 92"/>
                <p:cNvSpPr>
                  <a:spLocks noChangeArrowheads="1"/>
                </p:cNvSpPr>
                <p:nvPr/>
              </p:nvSpPr>
              <p:spPr bwMode="auto">
                <a:xfrm>
                  <a:off x="1850" y="1612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216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53" name="Rectangle 93"/>
                <p:cNvSpPr>
                  <a:spLocks noChangeArrowheads="1"/>
                </p:cNvSpPr>
                <p:nvPr/>
              </p:nvSpPr>
              <p:spPr bwMode="auto">
                <a:xfrm>
                  <a:off x="1807" y="1612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54" name="Group 94"/>
              <p:cNvGrpSpPr>
                <a:grpSpLocks/>
              </p:cNvGrpSpPr>
              <p:nvPr/>
            </p:nvGrpSpPr>
            <p:grpSpPr bwMode="auto">
              <a:xfrm>
                <a:off x="2253" y="1612"/>
                <a:ext cx="878" cy="384"/>
                <a:chOff x="2253" y="1612"/>
                <a:chExt cx="878" cy="384"/>
              </a:xfrm>
            </p:grpSpPr>
            <p:sp>
              <p:nvSpPr>
                <p:cNvPr id="297055" name="Rectangle 95"/>
                <p:cNvSpPr>
                  <a:spLocks noChangeArrowheads="1"/>
                </p:cNvSpPr>
                <p:nvPr/>
              </p:nvSpPr>
              <p:spPr bwMode="auto">
                <a:xfrm>
                  <a:off x="2296" y="1612"/>
                  <a:ext cx="79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(67.914/31.434)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97056" name="Rectangle 96"/>
                <p:cNvSpPr>
                  <a:spLocks noChangeArrowheads="1"/>
                </p:cNvSpPr>
                <p:nvPr/>
              </p:nvSpPr>
              <p:spPr bwMode="auto">
                <a:xfrm>
                  <a:off x="2253" y="1612"/>
                  <a:ext cx="87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57" name="Group 97"/>
              <p:cNvGrpSpPr>
                <a:grpSpLocks/>
              </p:cNvGrpSpPr>
              <p:nvPr/>
            </p:nvGrpSpPr>
            <p:grpSpPr bwMode="auto">
              <a:xfrm>
                <a:off x="0" y="1996"/>
                <a:ext cx="397" cy="384"/>
                <a:chOff x="0" y="1996"/>
                <a:chExt cx="397" cy="384"/>
              </a:xfrm>
            </p:grpSpPr>
            <p:sp>
              <p:nvSpPr>
                <p:cNvPr id="297058" name="Rectangle 98"/>
                <p:cNvSpPr>
                  <a:spLocks noChangeArrowheads="1"/>
                </p:cNvSpPr>
                <p:nvPr/>
              </p:nvSpPr>
              <p:spPr bwMode="auto">
                <a:xfrm>
                  <a:off x="43" y="1996"/>
                  <a:ext cx="31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2000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59" name="Rectangle 99"/>
                <p:cNvSpPr>
                  <a:spLocks noChangeArrowheads="1"/>
                </p:cNvSpPr>
                <p:nvPr/>
              </p:nvSpPr>
              <p:spPr bwMode="auto">
                <a:xfrm>
                  <a:off x="0" y="1996"/>
                  <a:ext cx="39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60" name="Group 100"/>
              <p:cNvGrpSpPr>
                <a:grpSpLocks/>
              </p:cNvGrpSpPr>
              <p:nvPr/>
            </p:nvGrpSpPr>
            <p:grpSpPr bwMode="auto">
              <a:xfrm>
                <a:off x="397" y="1996"/>
                <a:ext cx="409" cy="384"/>
                <a:chOff x="397" y="1996"/>
                <a:chExt cx="409" cy="384"/>
              </a:xfrm>
            </p:grpSpPr>
            <p:sp>
              <p:nvSpPr>
                <p:cNvPr id="297061" name="Rectangle 101"/>
                <p:cNvSpPr>
                  <a:spLocks noChangeArrowheads="1"/>
                </p:cNvSpPr>
                <p:nvPr/>
              </p:nvSpPr>
              <p:spPr bwMode="auto">
                <a:xfrm>
                  <a:off x="440" y="1996"/>
                  <a:ext cx="32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2.240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62" name="Rectangle 102"/>
                <p:cNvSpPr>
                  <a:spLocks noChangeArrowheads="1"/>
                </p:cNvSpPr>
                <p:nvPr/>
              </p:nvSpPr>
              <p:spPr bwMode="auto">
                <a:xfrm>
                  <a:off x="397" y="1996"/>
                  <a:ext cx="40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63" name="Group 103"/>
              <p:cNvGrpSpPr>
                <a:grpSpLocks/>
              </p:cNvGrpSpPr>
              <p:nvPr/>
            </p:nvGrpSpPr>
            <p:grpSpPr bwMode="auto">
              <a:xfrm>
                <a:off x="806" y="1996"/>
                <a:ext cx="513" cy="384"/>
                <a:chOff x="806" y="1996"/>
                <a:chExt cx="513" cy="384"/>
              </a:xfrm>
            </p:grpSpPr>
            <p:sp>
              <p:nvSpPr>
                <p:cNvPr id="297064" name="Rectangle 104"/>
                <p:cNvSpPr>
                  <a:spLocks noChangeArrowheads="1"/>
                </p:cNvSpPr>
                <p:nvPr/>
              </p:nvSpPr>
              <p:spPr bwMode="auto">
                <a:xfrm>
                  <a:off x="849" y="1996"/>
                  <a:ext cx="427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32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65" name="Rectangle 105"/>
                <p:cNvSpPr>
                  <a:spLocks noChangeArrowheads="1"/>
                </p:cNvSpPr>
                <p:nvPr/>
              </p:nvSpPr>
              <p:spPr bwMode="auto">
                <a:xfrm>
                  <a:off x="806" y="1996"/>
                  <a:ext cx="513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66" name="Group 106"/>
              <p:cNvGrpSpPr>
                <a:grpSpLocks/>
              </p:cNvGrpSpPr>
              <p:nvPr/>
            </p:nvGrpSpPr>
            <p:grpSpPr bwMode="auto">
              <a:xfrm>
                <a:off x="1319" y="1996"/>
                <a:ext cx="488" cy="384"/>
                <a:chOff x="1319" y="1996"/>
                <a:chExt cx="488" cy="384"/>
              </a:xfrm>
            </p:grpSpPr>
            <p:sp>
              <p:nvSpPr>
                <p:cNvPr id="297067" name="Rectangle 107"/>
                <p:cNvSpPr>
                  <a:spLocks noChangeArrowheads="1"/>
                </p:cNvSpPr>
                <p:nvPr/>
              </p:nvSpPr>
              <p:spPr bwMode="auto">
                <a:xfrm>
                  <a:off x="1362" y="1996"/>
                  <a:ext cx="4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>
                      <a:cs typeface="Arial" charset="0"/>
                    </a:rPr>
                    <a:t>71.680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/>
                </a:p>
              </p:txBody>
            </p:sp>
            <p:sp>
              <p:nvSpPr>
                <p:cNvPr id="297068" name="Rectangle 108"/>
                <p:cNvSpPr>
                  <a:spLocks noChangeArrowheads="1"/>
                </p:cNvSpPr>
                <p:nvPr/>
              </p:nvSpPr>
              <p:spPr bwMode="auto">
                <a:xfrm>
                  <a:off x="1319" y="1996"/>
                  <a:ext cx="4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69" name="Group 109"/>
              <p:cNvGrpSpPr>
                <a:grpSpLocks/>
              </p:cNvGrpSpPr>
              <p:nvPr/>
            </p:nvGrpSpPr>
            <p:grpSpPr bwMode="auto">
              <a:xfrm>
                <a:off x="1807" y="1996"/>
                <a:ext cx="446" cy="384"/>
                <a:chOff x="1807" y="1996"/>
                <a:chExt cx="446" cy="384"/>
              </a:xfrm>
            </p:grpSpPr>
            <p:sp>
              <p:nvSpPr>
                <p:cNvPr id="297070" name="Rectangle 110"/>
                <p:cNvSpPr>
                  <a:spLocks noChangeArrowheads="1"/>
                </p:cNvSpPr>
                <p:nvPr/>
              </p:nvSpPr>
              <p:spPr bwMode="auto">
                <a:xfrm>
                  <a:off x="1850" y="1996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228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71" name="Rectangle 111"/>
                <p:cNvSpPr>
                  <a:spLocks noChangeArrowheads="1"/>
                </p:cNvSpPr>
                <p:nvPr/>
              </p:nvSpPr>
              <p:spPr bwMode="auto">
                <a:xfrm>
                  <a:off x="1807" y="1996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72" name="Group 112"/>
              <p:cNvGrpSpPr>
                <a:grpSpLocks/>
              </p:cNvGrpSpPr>
              <p:nvPr/>
            </p:nvGrpSpPr>
            <p:grpSpPr bwMode="auto">
              <a:xfrm>
                <a:off x="2253" y="1996"/>
                <a:ext cx="878" cy="384"/>
                <a:chOff x="2253" y="1996"/>
                <a:chExt cx="878" cy="384"/>
              </a:xfrm>
            </p:grpSpPr>
            <p:sp>
              <p:nvSpPr>
                <p:cNvPr id="297073" name="Rectangle 113"/>
                <p:cNvSpPr>
                  <a:spLocks noChangeArrowheads="1"/>
                </p:cNvSpPr>
                <p:nvPr/>
              </p:nvSpPr>
              <p:spPr bwMode="auto">
                <a:xfrm>
                  <a:off x="2296" y="1996"/>
                  <a:ext cx="79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(71.680/31.434)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97074" name="Rectangle 114"/>
                <p:cNvSpPr>
                  <a:spLocks noChangeArrowheads="1"/>
                </p:cNvSpPr>
                <p:nvPr/>
              </p:nvSpPr>
              <p:spPr bwMode="auto">
                <a:xfrm>
                  <a:off x="2253" y="1996"/>
                  <a:ext cx="87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75" name="Group 115"/>
              <p:cNvGrpSpPr>
                <a:grpSpLocks/>
              </p:cNvGrpSpPr>
              <p:nvPr/>
            </p:nvGrpSpPr>
            <p:grpSpPr bwMode="auto">
              <a:xfrm>
                <a:off x="0" y="2380"/>
                <a:ext cx="397" cy="384"/>
                <a:chOff x="0" y="2380"/>
                <a:chExt cx="397" cy="384"/>
              </a:xfrm>
            </p:grpSpPr>
            <p:sp>
              <p:nvSpPr>
                <p:cNvPr id="297076" name="Rectangle 116"/>
                <p:cNvSpPr>
                  <a:spLocks noChangeArrowheads="1"/>
                </p:cNvSpPr>
                <p:nvPr/>
              </p:nvSpPr>
              <p:spPr bwMode="auto">
                <a:xfrm>
                  <a:off x="43" y="2380"/>
                  <a:ext cx="31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2001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77" name="Rectangle 117"/>
                <p:cNvSpPr>
                  <a:spLocks noChangeArrowheads="1"/>
                </p:cNvSpPr>
                <p:nvPr/>
              </p:nvSpPr>
              <p:spPr bwMode="auto">
                <a:xfrm>
                  <a:off x="0" y="2380"/>
                  <a:ext cx="39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78" name="Group 118"/>
              <p:cNvGrpSpPr>
                <a:grpSpLocks/>
              </p:cNvGrpSpPr>
              <p:nvPr/>
            </p:nvGrpSpPr>
            <p:grpSpPr bwMode="auto">
              <a:xfrm>
                <a:off x="397" y="2380"/>
                <a:ext cx="409" cy="384"/>
                <a:chOff x="397" y="2380"/>
                <a:chExt cx="409" cy="384"/>
              </a:xfrm>
            </p:grpSpPr>
            <p:sp>
              <p:nvSpPr>
                <p:cNvPr id="297079" name="Rectangle 119"/>
                <p:cNvSpPr>
                  <a:spLocks noChangeArrowheads="1"/>
                </p:cNvSpPr>
                <p:nvPr/>
              </p:nvSpPr>
              <p:spPr bwMode="auto">
                <a:xfrm>
                  <a:off x="440" y="2380"/>
                  <a:ext cx="32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2.524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80" name="Rectangle 120"/>
                <p:cNvSpPr>
                  <a:spLocks noChangeArrowheads="1"/>
                </p:cNvSpPr>
                <p:nvPr/>
              </p:nvSpPr>
              <p:spPr bwMode="auto">
                <a:xfrm>
                  <a:off x="397" y="2380"/>
                  <a:ext cx="40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81" name="Group 121"/>
              <p:cNvGrpSpPr>
                <a:grpSpLocks/>
              </p:cNvGrpSpPr>
              <p:nvPr/>
            </p:nvGrpSpPr>
            <p:grpSpPr bwMode="auto">
              <a:xfrm>
                <a:off x="806" y="2380"/>
                <a:ext cx="513" cy="384"/>
                <a:chOff x="806" y="2380"/>
                <a:chExt cx="513" cy="384"/>
              </a:xfrm>
            </p:grpSpPr>
            <p:sp>
              <p:nvSpPr>
                <p:cNvPr id="297082" name="Rectangle 122"/>
                <p:cNvSpPr>
                  <a:spLocks noChangeArrowheads="1"/>
                </p:cNvSpPr>
                <p:nvPr/>
              </p:nvSpPr>
              <p:spPr bwMode="auto">
                <a:xfrm>
                  <a:off x="849" y="2380"/>
                  <a:ext cx="427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30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83" name="Rectangle 123"/>
                <p:cNvSpPr>
                  <a:spLocks noChangeArrowheads="1"/>
                </p:cNvSpPr>
                <p:nvPr/>
              </p:nvSpPr>
              <p:spPr bwMode="auto">
                <a:xfrm>
                  <a:off x="806" y="2380"/>
                  <a:ext cx="513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84" name="Group 124"/>
              <p:cNvGrpSpPr>
                <a:grpSpLocks/>
              </p:cNvGrpSpPr>
              <p:nvPr/>
            </p:nvGrpSpPr>
            <p:grpSpPr bwMode="auto">
              <a:xfrm>
                <a:off x="1319" y="2380"/>
                <a:ext cx="488" cy="384"/>
                <a:chOff x="1319" y="2380"/>
                <a:chExt cx="488" cy="384"/>
              </a:xfrm>
            </p:grpSpPr>
            <p:sp>
              <p:nvSpPr>
                <p:cNvPr id="297085" name="Rectangle 125"/>
                <p:cNvSpPr>
                  <a:spLocks noChangeArrowheads="1"/>
                </p:cNvSpPr>
                <p:nvPr/>
              </p:nvSpPr>
              <p:spPr bwMode="auto">
                <a:xfrm>
                  <a:off x="1362" y="2380"/>
                  <a:ext cx="4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>
                      <a:cs typeface="Arial" charset="0"/>
                    </a:rPr>
                    <a:t>75.720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/>
                </a:p>
              </p:txBody>
            </p:sp>
            <p:sp>
              <p:nvSpPr>
                <p:cNvPr id="297086" name="Rectangle 126"/>
                <p:cNvSpPr>
                  <a:spLocks noChangeArrowheads="1"/>
                </p:cNvSpPr>
                <p:nvPr/>
              </p:nvSpPr>
              <p:spPr bwMode="auto">
                <a:xfrm>
                  <a:off x="1319" y="2380"/>
                  <a:ext cx="4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87" name="Group 127"/>
              <p:cNvGrpSpPr>
                <a:grpSpLocks/>
              </p:cNvGrpSpPr>
              <p:nvPr/>
            </p:nvGrpSpPr>
            <p:grpSpPr bwMode="auto">
              <a:xfrm>
                <a:off x="1807" y="2380"/>
                <a:ext cx="446" cy="384"/>
                <a:chOff x="1807" y="2380"/>
                <a:chExt cx="446" cy="384"/>
              </a:xfrm>
            </p:grpSpPr>
            <p:sp>
              <p:nvSpPr>
                <p:cNvPr id="297088" name="Rectangle 128"/>
                <p:cNvSpPr>
                  <a:spLocks noChangeArrowheads="1"/>
                </p:cNvSpPr>
                <p:nvPr/>
              </p:nvSpPr>
              <p:spPr bwMode="auto">
                <a:xfrm>
                  <a:off x="1850" y="2380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241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89" name="Rectangle 129"/>
                <p:cNvSpPr>
                  <a:spLocks noChangeArrowheads="1"/>
                </p:cNvSpPr>
                <p:nvPr/>
              </p:nvSpPr>
              <p:spPr bwMode="auto">
                <a:xfrm>
                  <a:off x="1807" y="2380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90" name="Group 130"/>
              <p:cNvGrpSpPr>
                <a:grpSpLocks/>
              </p:cNvGrpSpPr>
              <p:nvPr/>
            </p:nvGrpSpPr>
            <p:grpSpPr bwMode="auto">
              <a:xfrm>
                <a:off x="2253" y="2380"/>
                <a:ext cx="878" cy="384"/>
                <a:chOff x="2253" y="2380"/>
                <a:chExt cx="878" cy="384"/>
              </a:xfrm>
            </p:grpSpPr>
            <p:sp>
              <p:nvSpPr>
                <p:cNvPr id="297091" name="Rectangle 131"/>
                <p:cNvSpPr>
                  <a:spLocks noChangeArrowheads="1"/>
                </p:cNvSpPr>
                <p:nvPr/>
              </p:nvSpPr>
              <p:spPr bwMode="auto">
                <a:xfrm>
                  <a:off x="2296" y="2380"/>
                  <a:ext cx="79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(75.720/31.434)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97092" name="Rectangle 132"/>
                <p:cNvSpPr>
                  <a:spLocks noChangeArrowheads="1"/>
                </p:cNvSpPr>
                <p:nvPr/>
              </p:nvSpPr>
              <p:spPr bwMode="auto">
                <a:xfrm>
                  <a:off x="2253" y="2380"/>
                  <a:ext cx="87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93" name="Group 133"/>
              <p:cNvGrpSpPr>
                <a:grpSpLocks/>
              </p:cNvGrpSpPr>
              <p:nvPr/>
            </p:nvGrpSpPr>
            <p:grpSpPr bwMode="auto">
              <a:xfrm>
                <a:off x="0" y="2764"/>
                <a:ext cx="397" cy="384"/>
                <a:chOff x="0" y="2764"/>
                <a:chExt cx="397" cy="384"/>
              </a:xfrm>
            </p:grpSpPr>
            <p:sp>
              <p:nvSpPr>
                <p:cNvPr id="297094" name="Rectangle 134"/>
                <p:cNvSpPr>
                  <a:spLocks noChangeArrowheads="1"/>
                </p:cNvSpPr>
                <p:nvPr/>
              </p:nvSpPr>
              <p:spPr bwMode="auto">
                <a:xfrm>
                  <a:off x="43" y="2764"/>
                  <a:ext cx="311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2002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95" name="Rectangle 135"/>
                <p:cNvSpPr>
                  <a:spLocks noChangeArrowheads="1"/>
                </p:cNvSpPr>
                <p:nvPr/>
              </p:nvSpPr>
              <p:spPr bwMode="auto">
                <a:xfrm>
                  <a:off x="0" y="2764"/>
                  <a:ext cx="397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96" name="Group 136"/>
              <p:cNvGrpSpPr>
                <a:grpSpLocks/>
              </p:cNvGrpSpPr>
              <p:nvPr/>
            </p:nvGrpSpPr>
            <p:grpSpPr bwMode="auto">
              <a:xfrm>
                <a:off x="397" y="2764"/>
                <a:ext cx="409" cy="384"/>
                <a:chOff x="397" y="2764"/>
                <a:chExt cx="409" cy="384"/>
              </a:xfrm>
            </p:grpSpPr>
            <p:sp>
              <p:nvSpPr>
                <p:cNvPr id="297097" name="Rectangle 137"/>
                <p:cNvSpPr>
                  <a:spLocks noChangeArrowheads="1"/>
                </p:cNvSpPr>
                <p:nvPr/>
              </p:nvSpPr>
              <p:spPr bwMode="auto">
                <a:xfrm>
                  <a:off x="440" y="2764"/>
                  <a:ext cx="323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2.777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098" name="Rectangle 138"/>
                <p:cNvSpPr>
                  <a:spLocks noChangeArrowheads="1"/>
                </p:cNvSpPr>
                <p:nvPr/>
              </p:nvSpPr>
              <p:spPr bwMode="auto">
                <a:xfrm>
                  <a:off x="397" y="2764"/>
                  <a:ext cx="409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099" name="Group 139"/>
              <p:cNvGrpSpPr>
                <a:grpSpLocks/>
              </p:cNvGrpSpPr>
              <p:nvPr/>
            </p:nvGrpSpPr>
            <p:grpSpPr bwMode="auto">
              <a:xfrm>
                <a:off x="806" y="2764"/>
                <a:ext cx="513" cy="384"/>
                <a:chOff x="806" y="2764"/>
                <a:chExt cx="513" cy="384"/>
              </a:xfrm>
            </p:grpSpPr>
            <p:sp>
              <p:nvSpPr>
                <p:cNvPr id="297100" name="Rectangle 140"/>
                <p:cNvSpPr>
                  <a:spLocks noChangeArrowheads="1"/>
                </p:cNvSpPr>
                <p:nvPr/>
              </p:nvSpPr>
              <p:spPr bwMode="auto">
                <a:xfrm>
                  <a:off x="849" y="2764"/>
                  <a:ext cx="427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31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101" name="Rectangle 141"/>
                <p:cNvSpPr>
                  <a:spLocks noChangeArrowheads="1"/>
                </p:cNvSpPr>
                <p:nvPr/>
              </p:nvSpPr>
              <p:spPr bwMode="auto">
                <a:xfrm>
                  <a:off x="806" y="2764"/>
                  <a:ext cx="513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102" name="Group 142"/>
              <p:cNvGrpSpPr>
                <a:grpSpLocks/>
              </p:cNvGrpSpPr>
              <p:nvPr/>
            </p:nvGrpSpPr>
            <p:grpSpPr bwMode="auto">
              <a:xfrm>
                <a:off x="1319" y="2764"/>
                <a:ext cx="488" cy="384"/>
                <a:chOff x="1319" y="2764"/>
                <a:chExt cx="488" cy="384"/>
              </a:xfrm>
            </p:grpSpPr>
            <p:sp>
              <p:nvSpPr>
                <p:cNvPr id="297103" name="Rectangle 143"/>
                <p:cNvSpPr>
                  <a:spLocks noChangeArrowheads="1"/>
                </p:cNvSpPr>
                <p:nvPr/>
              </p:nvSpPr>
              <p:spPr bwMode="auto">
                <a:xfrm>
                  <a:off x="1362" y="2764"/>
                  <a:ext cx="40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r"/>
                  <a:r>
                    <a:rPr lang="en-US" sz="1400">
                      <a:cs typeface="Arial" charset="0"/>
                    </a:rPr>
                    <a:t>86.087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r" eaLnBrk="0" hangingPunct="0"/>
                  <a:endParaRPr lang="en-US" sz="1400"/>
                </a:p>
              </p:txBody>
            </p:sp>
            <p:sp>
              <p:nvSpPr>
                <p:cNvPr id="297104" name="Rectangle 144"/>
                <p:cNvSpPr>
                  <a:spLocks noChangeArrowheads="1"/>
                </p:cNvSpPr>
                <p:nvPr/>
              </p:nvSpPr>
              <p:spPr bwMode="auto">
                <a:xfrm>
                  <a:off x="1319" y="2764"/>
                  <a:ext cx="48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105" name="Group 145"/>
              <p:cNvGrpSpPr>
                <a:grpSpLocks/>
              </p:cNvGrpSpPr>
              <p:nvPr/>
            </p:nvGrpSpPr>
            <p:grpSpPr bwMode="auto">
              <a:xfrm>
                <a:off x="1807" y="2764"/>
                <a:ext cx="446" cy="384"/>
                <a:chOff x="1807" y="2764"/>
                <a:chExt cx="446" cy="384"/>
              </a:xfrm>
            </p:grpSpPr>
            <p:sp>
              <p:nvSpPr>
                <p:cNvPr id="297106" name="Rectangle 146"/>
                <p:cNvSpPr>
                  <a:spLocks noChangeArrowheads="1"/>
                </p:cNvSpPr>
                <p:nvPr/>
              </p:nvSpPr>
              <p:spPr bwMode="auto">
                <a:xfrm>
                  <a:off x="1850" y="2764"/>
                  <a:ext cx="360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anchor="b"/>
                <a:lstStyle/>
                <a:p>
                  <a:pPr algn="ctr"/>
                  <a:r>
                    <a:rPr lang="en-US" sz="1400">
                      <a:cs typeface="Arial" charset="0"/>
                    </a:rPr>
                    <a:t>274</a:t>
                  </a:r>
                  <a:endParaRPr lang="en-US" sz="14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400"/>
                </a:p>
              </p:txBody>
            </p:sp>
            <p:sp>
              <p:nvSpPr>
                <p:cNvPr id="297107" name="Rectangle 147"/>
                <p:cNvSpPr>
                  <a:spLocks noChangeArrowheads="1"/>
                </p:cNvSpPr>
                <p:nvPr/>
              </p:nvSpPr>
              <p:spPr bwMode="auto">
                <a:xfrm>
                  <a:off x="1807" y="2764"/>
                  <a:ext cx="446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  <p:grpSp>
            <p:nvGrpSpPr>
              <p:cNvPr id="297108" name="Group 148"/>
              <p:cNvGrpSpPr>
                <a:grpSpLocks/>
              </p:cNvGrpSpPr>
              <p:nvPr/>
            </p:nvGrpSpPr>
            <p:grpSpPr bwMode="auto">
              <a:xfrm>
                <a:off x="2253" y="2764"/>
                <a:ext cx="878" cy="384"/>
                <a:chOff x="2253" y="2764"/>
                <a:chExt cx="878" cy="384"/>
              </a:xfrm>
            </p:grpSpPr>
            <p:sp>
              <p:nvSpPr>
                <p:cNvPr id="297109" name="Rectangle 149"/>
                <p:cNvSpPr>
                  <a:spLocks noChangeArrowheads="1"/>
                </p:cNvSpPr>
                <p:nvPr/>
              </p:nvSpPr>
              <p:spPr bwMode="auto">
                <a:xfrm>
                  <a:off x="2296" y="2764"/>
                  <a:ext cx="792" cy="38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 algn="ctr"/>
                  <a:r>
                    <a:rPr lang="en-US" sz="1200">
                      <a:cs typeface="Arial" charset="0"/>
                    </a:rPr>
                    <a:t>(86.087/31.434) x 100</a:t>
                  </a:r>
                  <a:endParaRPr lang="en-US" sz="1200">
                    <a:cs typeface="Times New Roman" pitchFamily="18" charset="0"/>
                  </a:endParaRPr>
                </a:p>
                <a:p>
                  <a:pPr algn="ctr" eaLnBrk="0" hangingPunct="0"/>
                  <a:endParaRPr lang="en-US" sz="1200"/>
                </a:p>
              </p:txBody>
            </p:sp>
            <p:sp>
              <p:nvSpPr>
                <p:cNvPr id="297110" name="Rectangle 150"/>
                <p:cNvSpPr>
                  <a:spLocks noChangeArrowheads="1"/>
                </p:cNvSpPr>
                <p:nvPr/>
              </p:nvSpPr>
              <p:spPr bwMode="auto">
                <a:xfrm>
                  <a:off x="2253" y="2764"/>
                  <a:ext cx="878" cy="384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/>
                <a:lstStyle/>
                <a:p>
                  <a:endParaRPr lang="id-ID"/>
                </a:p>
              </p:txBody>
            </p:sp>
          </p:grpSp>
        </p:grpSp>
        <p:sp>
          <p:nvSpPr>
            <p:cNvPr id="297111" name="Rectangle 151"/>
            <p:cNvSpPr>
              <a:spLocks noChangeArrowheads="1"/>
            </p:cNvSpPr>
            <p:nvPr/>
          </p:nvSpPr>
          <p:spPr bwMode="auto">
            <a:xfrm>
              <a:off x="-3" y="-3"/>
              <a:ext cx="3137" cy="3154"/>
            </a:xfrm>
            <a:prstGeom prst="rect">
              <a:avLst/>
            </a:prstGeom>
            <a:noFill/>
            <a:ln w="9525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 wrap="none"/>
            <a:lstStyle/>
            <a:p>
              <a:endParaRPr lang="id-ID" sz="1300" b="0">
                <a:latin typeface="Arial" charset="0"/>
              </a:endParaRPr>
            </a:p>
          </p:txBody>
        </p:sp>
      </p:grpSp>
      <p:sp>
        <p:nvSpPr>
          <p:cNvPr id="297112" name="Text Box 152"/>
          <p:cNvSpPr txBox="1">
            <a:spLocks noChangeArrowheads="1"/>
          </p:cNvSpPr>
          <p:nvPr/>
        </p:nvSpPr>
        <p:spPr bwMode="auto">
          <a:xfrm>
            <a:off x="9906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38AAE-5580-48DA-923E-1D57EC20A047}" type="slidenum">
              <a:rPr lang="en-US"/>
              <a:pPr/>
              <a:t>9</a:t>
            </a:fld>
            <a:endParaRPr lang="en-US"/>
          </a:p>
        </p:txBody>
      </p:sp>
      <p:sp>
        <p:nvSpPr>
          <p:cNvPr id="303106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609600"/>
            <a:ext cx="7793038" cy="533400"/>
          </a:xfrm>
        </p:spPr>
        <p:txBody>
          <a:bodyPr/>
          <a:lstStyle/>
          <a:p>
            <a:r>
              <a:rPr lang="en-US" sz="2400" b="1">
                <a:solidFill>
                  <a:schemeClr val="accent1"/>
                </a:solidFill>
              </a:rPr>
              <a:t>OUTLINE</a:t>
            </a:r>
            <a:endParaRPr lang="en-US" b="1">
              <a:solidFill>
                <a:schemeClr val="accent1"/>
              </a:solidFill>
            </a:endParaRPr>
          </a:p>
        </p:txBody>
      </p:sp>
      <p:sp>
        <p:nvSpPr>
          <p:cNvPr id="303107" name="Text Box 3"/>
          <p:cNvSpPr txBox="1">
            <a:spLocks noChangeArrowheads="1"/>
          </p:cNvSpPr>
          <p:nvPr/>
        </p:nvSpPr>
        <p:spPr bwMode="auto">
          <a:xfrm>
            <a:off x="1066800" y="228600"/>
            <a:ext cx="72358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Angka Indeks						Bab 5</a:t>
            </a:r>
          </a:p>
        </p:txBody>
      </p:sp>
      <p:grpSp>
        <p:nvGrpSpPr>
          <p:cNvPr id="303134" name="Group 30"/>
          <p:cNvGrpSpPr>
            <a:grpSpLocks/>
          </p:cNvGrpSpPr>
          <p:nvPr/>
        </p:nvGrpSpPr>
        <p:grpSpPr bwMode="auto">
          <a:xfrm>
            <a:off x="609600" y="1905000"/>
            <a:ext cx="7772400" cy="3962400"/>
            <a:chOff x="384" y="1200"/>
            <a:chExt cx="4896" cy="2496"/>
          </a:xfrm>
        </p:grpSpPr>
        <p:sp>
          <p:nvSpPr>
            <p:cNvPr id="303109" name="Text Box 5"/>
            <p:cNvSpPr txBox="1">
              <a:spLocks noChangeArrowheads="1"/>
            </p:cNvSpPr>
            <p:nvPr/>
          </p:nvSpPr>
          <p:spPr bwMode="auto">
            <a:xfrm>
              <a:off x="720" y="1200"/>
              <a:ext cx="4560" cy="240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/>
                <a:t>BAGIAN  I  Statistik Deskriptif</a:t>
              </a:r>
            </a:p>
          </p:txBody>
        </p:sp>
        <p:sp>
          <p:nvSpPr>
            <p:cNvPr id="303110" name="Text Box 6"/>
            <p:cNvSpPr txBox="1">
              <a:spLocks noChangeArrowheads="1"/>
            </p:cNvSpPr>
            <p:nvPr/>
          </p:nvSpPr>
          <p:spPr bwMode="auto">
            <a:xfrm>
              <a:off x="672" y="1523"/>
              <a:ext cx="1948" cy="220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Pengertian Statistika</a:t>
              </a:r>
            </a:p>
          </p:txBody>
        </p:sp>
        <p:sp>
          <p:nvSpPr>
            <p:cNvPr id="303111" name="Text Box 7"/>
            <p:cNvSpPr txBox="1">
              <a:spLocks noChangeArrowheads="1"/>
            </p:cNvSpPr>
            <p:nvPr/>
          </p:nvSpPr>
          <p:spPr bwMode="auto">
            <a:xfrm>
              <a:off x="672" y="1855"/>
              <a:ext cx="1948" cy="219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Penyajian Data</a:t>
              </a:r>
            </a:p>
          </p:txBody>
        </p:sp>
        <p:sp>
          <p:nvSpPr>
            <p:cNvPr id="303112" name="Text Box 8"/>
            <p:cNvSpPr txBox="1">
              <a:spLocks noChangeArrowheads="1"/>
            </p:cNvSpPr>
            <p:nvPr/>
          </p:nvSpPr>
          <p:spPr bwMode="auto">
            <a:xfrm>
              <a:off x="672" y="2544"/>
              <a:ext cx="1948" cy="226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Ukuran Penyebaran</a:t>
              </a:r>
            </a:p>
          </p:txBody>
        </p:sp>
        <p:sp>
          <p:nvSpPr>
            <p:cNvPr id="303113" name="Text Box 9"/>
            <p:cNvSpPr txBox="1">
              <a:spLocks noChangeArrowheads="1"/>
            </p:cNvSpPr>
            <p:nvPr/>
          </p:nvSpPr>
          <p:spPr bwMode="auto">
            <a:xfrm>
              <a:off x="672" y="2201"/>
              <a:ext cx="1948" cy="220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Ukuran Pemusatan</a:t>
              </a:r>
            </a:p>
          </p:txBody>
        </p:sp>
        <p:sp>
          <p:nvSpPr>
            <p:cNvPr id="303114" name="Text Box 10"/>
            <p:cNvSpPr txBox="1">
              <a:spLocks noChangeArrowheads="1"/>
            </p:cNvSpPr>
            <p:nvPr/>
          </p:nvSpPr>
          <p:spPr bwMode="auto">
            <a:xfrm>
              <a:off x="672" y="2904"/>
              <a:ext cx="1948" cy="264"/>
            </a:xfrm>
            <a:prstGeom prst="rect">
              <a:avLst/>
            </a:prstGeom>
            <a:solidFill>
              <a:srgbClr val="FFCC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>
                  <a:latin typeface="Arial" charset="0"/>
                </a:rPr>
                <a:t>Angka Indeks</a:t>
              </a:r>
            </a:p>
          </p:txBody>
        </p:sp>
        <p:sp>
          <p:nvSpPr>
            <p:cNvPr id="303115" name="Text Box 11"/>
            <p:cNvSpPr txBox="1">
              <a:spLocks noChangeArrowheads="1"/>
            </p:cNvSpPr>
            <p:nvPr/>
          </p:nvSpPr>
          <p:spPr bwMode="auto">
            <a:xfrm>
              <a:off x="672" y="3245"/>
              <a:ext cx="1948" cy="451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r>
                <a:rPr lang="en-US" sz="2000" b="0">
                  <a:latin typeface="Arial" charset="0"/>
                </a:rPr>
                <a:t>Deret Berkala dan</a:t>
              </a:r>
            </a:p>
            <a:p>
              <a:pPr algn="ctr"/>
              <a:r>
                <a:rPr lang="en-US" sz="2000" b="0">
                  <a:latin typeface="Arial" charset="0"/>
                </a:rPr>
                <a:t>Peramalan</a:t>
              </a:r>
            </a:p>
          </p:txBody>
        </p:sp>
        <p:sp>
          <p:nvSpPr>
            <p:cNvPr id="303116" name="Freeform 12"/>
            <p:cNvSpPr>
              <a:spLocks/>
            </p:cNvSpPr>
            <p:nvPr/>
          </p:nvSpPr>
          <p:spPr bwMode="auto">
            <a:xfrm>
              <a:off x="384" y="1296"/>
              <a:ext cx="342" cy="2160"/>
            </a:xfrm>
            <a:custGeom>
              <a:avLst/>
              <a:gdLst/>
              <a:ahLst/>
              <a:cxnLst>
                <a:cxn ang="0">
                  <a:pos x="720" y="0"/>
                </a:cxn>
                <a:cxn ang="0">
                  <a:pos x="0" y="0"/>
                </a:cxn>
                <a:cxn ang="0">
                  <a:pos x="0" y="7020"/>
                </a:cxn>
              </a:cxnLst>
              <a:rect l="0" t="0" r="r" b="b"/>
              <a:pathLst>
                <a:path w="720" h="7020">
                  <a:moveTo>
                    <a:pt x="720" y="0"/>
                  </a:moveTo>
                  <a:lnTo>
                    <a:pt x="0" y="0"/>
                  </a:lnTo>
                  <a:lnTo>
                    <a:pt x="0" y="7020"/>
                  </a:lnTo>
                </a:path>
              </a:pathLst>
            </a:cu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17" name="Line 13"/>
            <p:cNvSpPr>
              <a:spLocks noChangeShapeType="1"/>
            </p:cNvSpPr>
            <p:nvPr/>
          </p:nvSpPr>
          <p:spPr bwMode="auto">
            <a:xfrm>
              <a:off x="384" y="3024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18" name="Line 14"/>
            <p:cNvSpPr>
              <a:spLocks noChangeShapeType="1"/>
            </p:cNvSpPr>
            <p:nvPr/>
          </p:nvSpPr>
          <p:spPr bwMode="auto">
            <a:xfrm>
              <a:off x="384" y="1584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19" name="Line 15"/>
            <p:cNvSpPr>
              <a:spLocks noChangeShapeType="1"/>
            </p:cNvSpPr>
            <p:nvPr/>
          </p:nvSpPr>
          <p:spPr bwMode="auto">
            <a:xfrm>
              <a:off x="384" y="2367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20" name="Line 16"/>
            <p:cNvSpPr>
              <a:spLocks noChangeShapeType="1"/>
            </p:cNvSpPr>
            <p:nvPr/>
          </p:nvSpPr>
          <p:spPr bwMode="auto">
            <a:xfrm>
              <a:off x="2784" y="1632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21" name="Line 17"/>
            <p:cNvSpPr>
              <a:spLocks noChangeShapeType="1"/>
            </p:cNvSpPr>
            <p:nvPr/>
          </p:nvSpPr>
          <p:spPr bwMode="auto">
            <a:xfrm>
              <a:off x="2784" y="2112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22" name="Line 18"/>
            <p:cNvSpPr>
              <a:spLocks noChangeShapeType="1"/>
            </p:cNvSpPr>
            <p:nvPr/>
          </p:nvSpPr>
          <p:spPr bwMode="auto">
            <a:xfrm>
              <a:off x="2784" y="2496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23" name="Line 19"/>
            <p:cNvSpPr>
              <a:spLocks noChangeShapeType="1"/>
            </p:cNvSpPr>
            <p:nvPr/>
          </p:nvSpPr>
          <p:spPr bwMode="auto">
            <a:xfrm>
              <a:off x="2784" y="3456"/>
              <a:ext cx="365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24" name="Text Box 20"/>
            <p:cNvSpPr txBox="1">
              <a:spLocks noChangeArrowheads="1"/>
            </p:cNvSpPr>
            <p:nvPr/>
          </p:nvSpPr>
          <p:spPr bwMode="auto">
            <a:xfrm>
              <a:off x="3132" y="1584"/>
              <a:ext cx="2148" cy="336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Angka Indeks Relatif Sederhana</a:t>
              </a:r>
            </a:p>
          </p:txBody>
        </p:sp>
        <p:sp>
          <p:nvSpPr>
            <p:cNvPr id="303125" name="Text Box 21"/>
            <p:cNvSpPr txBox="1">
              <a:spLocks noChangeArrowheads="1"/>
            </p:cNvSpPr>
            <p:nvPr/>
          </p:nvSpPr>
          <p:spPr bwMode="auto">
            <a:xfrm>
              <a:off x="3132" y="1968"/>
              <a:ext cx="2148" cy="375"/>
            </a:xfrm>
            <a:prstGeom prst="rect">
              <a:avLst/>
            </a:prstGeom>
            <a:solidFill>
              <a:srgbClr val="FFCC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 Angka Indeks Agregrate Sederhana</a:t>
              </a:r>
            </a:p>
          </p:txBody>
        </p:sp>
        <p:sp>
          <p:nvSpPr>
            <p:cNvPr id="303126" name="Text Box 22"/>
            <p:cNvSpPr txBox="1">
              <a:spLocks noChangeArrowheads="1"/>
            </p:cNvSpPr>
            <p:nvPr/>
          </p:nvSpPr>
          <p:spPr bwMode="auto">
            <a:xfrm>
              <a:off x="3132" y="2426"/>
              <a:ext cx="2148" cy="310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Angka Indeks Agregrate Tertimbang</a:t>
              </a:r>
            </a:p>
          </p:txBody>
        </p:sp>
        <p:sp>
          <p:nvSpPr>
            <p:cNvPr id="303127" name="Text Box 23"/>
            <p:cNvSpPr txBox="1">
              <a:spLocks noChangeArrowheads="1"/>
            </p:cNvSpPr>
            <p:nvPr/>
          </p:nvSpPr>
          <p:spPr bwMode="auto">
            <a:xfrm>
              <a:off x="3132" y="2803"/>
              <a:ext cx="2148" cy="36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Macam-Macam Indeks </a:t>
              </a:r>
            </a:p>
            <a:p>
              <a:r>
                <a:rPr lang="en-US" sz="1600" b="0">
                  <a:latin typeface="Arial" charset="0"/>
                </a:rPr>
                <a:t>dan Masalah Penyusunan Indeks</a:t>
              </a:r>
            </a:p>
          </p:txBody>
        </p:sp>
        <p:sp>
          <p:nvSpPr>
            <p:cNvPr id="303128" name="Text Box 24"/>
            <p:cNvSpPr txBox="1">
              <a:spLocks noChangeArrowheads="1"/>
            </p:cNvSpPr>
            <p:nvPr/>
          </p:nvSpPr>
          <p:spPr bwMode="auto">
            <a:xfrm>
              <a:off x="3132" y="3220"/>
              <a:ext cx="2148" cy="428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r>
                <a:rPr lang="en-US" sz="1600" b="0">
                  <a:latin typeface="Arial" charset="0"/>
                </a:rPr>
                <a:t>Pengolahan Data Indeks  dengan MS Excel</a:t>
              </a:r>
            </a:p>
          </p:txBody>
        </p:sp>
        <p:sp>
          <p:nvSpPr>
            <p:cNvPr id="303129" name="Line 25"/>
            <p:cNvSpPr>
              <a:spLocks noChangeShapeType="1"/>
            </p:cNvSpPr>
            <p:nvPr/>
          </p:nvSpPr>
          <p:spPr bwMode="auto">
            <a:xfrm>
              <a:off x="384" y="3456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30" name="Line 26"/>
            <p:cNvSpPr>
              <a:spLocks noChangeShapeType="1"/>
            </p:cNvSpPr>
            <p:nvPr/>
          </p:nvSpPr>
          <p:spPr bwMode="auto">
            <a:xfrm>
              <a:off x="384" y="1968"/>
              <a:ext cx="256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  <p:sp>
          <p:nvSpPr>
            <p:cNvPr id="303131" name="Line 27"/>
            <p:cNvSpPr>
              <a:spLocks noChangeShapeType="1"/>
            </p:cNvSpPr>
            <p:nvPr/>
          </p:nvSpPr>
          <p:spPr bwMode="auto">
            <a:xfrm>
              <a:off x="2784" y="1632"/>
              <a:ext cx="0" cy="182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  <p:sp>
          <p:nvSpPr>
            <p:cNvPr id="303132" name="Line 28"/>
            <p:cNvSpPr>
              <a:spLocks noChangeShapeType="1"/>
            </p:cNvSpPr>
            <p:nvPr/>
          </p:nvSpPr>
          <p:spPr bwMode="auto">
            <a:xfrm>
              <a:off x="2640" y="3024"/>
              <a:ext cx="14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id-ID"/>
            </a:p>
          </p:txBody>
        </p:sp>
        <p:sp>
          <p:nvSpPr>
            <p:cNvPr id="303133" name="Line 29"/>
            <p:cNvSpPr>
              <a:spLocks noChangeShapeType="1"/>
            </p:cNvSpPr>
            <p:nvPr/>
          </p:nvSpPr>
          <p:spPr bwMode="auto">
            <a:xfrm>
              <a:off x="2784" y="3024"/>
              <a:ext cx="336" cy="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d-ID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Designs\Blends.pot</Template>
  <TotalTime>1789</TotalTime>
  <Words>1271</Words>
  <Application>Microsoft PowerPoint</Application>
  <PresentationFormat>On-screen Show (4:3)</PresentationFormat>
  <Paragraphs>634</Paragraphs>
  <Slides>32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32</vt:i4>
      </vt:variant>
    </vt:vector>
  </HeadingPairs>
  <TitlesOfParts>
    <vt:vector size="40" baseType="lpstr">
      <vt:lpstr>Arial</vt:lpstr>
      <vt:lpstr>Tahoma</vt:lpstr>
      <vt:lpstr>Wingdings</vt:lpstr>
      <vt:lpstr>Times New Roman</vt:lpstr>
      <vt:lpstr>Symbol</vt:lpstr>
      <vt:lpstr>Blends</vt:lpstr>
      <vt:lpstr>Microsoft Word Document</vt:lpstr>
      <vt:lpstr>Microsoft Excel Chart</vt:lpstr>
      <vt:lpstr>Slide 1</vt:lpstr>
      <vt:lpstr>OUTLINE</vt:lpstr>
      <vt:lpstr>Slide 3</vt:lpstr>
      <vt:lpstr>Slide 4</vt:lpstr>
      <vt:lpstr>Slide 5</vt:lpstr>
      <vt:lpstr>Slide 6</vt:lpstr>
      <vt:lpstr>Slide 7</vt:lpstr>
      <vt:lpstr>Slide 8</vt:lpstr>
      <vt:lpstr>OUTLINE</vt:lpstr>
      <vt:lpstr>Slide 10</vt:lpstr>
      <vt:lpstr>Slide 11</vt:lpstr>
      <vt:lpstr>Slide 12</vt:lpstr>
      <vt:lpstr>Slide 13</vt:lpstr>
      <vt:lpstr>Slide 14</vt:lpstr>
      <vt:lpstr>OUTLINE</vt:lpstr>
      <vt:lpstr>Slide 16</vt:lpstr>
      <vt:lpstr>ANGKA INDEKS TERTIMBANG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OUTLINE</vt:lpstr>
      <vt:lpstr>Slide 28</vt:lpstr>
      <vt:lpstr>OUTLINE</vt:lpstr>
      <vt:lpstr>MENGGUNAKAN MS EXCEL</vt:lpstr>
      <vt:lpstr>Slide 31</vt:lpstr>
      <vt:lpstr>Slide 32</vt:lpstr>
    </vt:vector>
  </TitlesOfParts>
  <Company>Universitas Mercu Buana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Suharyadi</dc:creator>
  <cp:lastModifiedBy>Asus</cp:lastModifiedBy>
  <cp:revision>195</cp:revision>
  <cp:lastPrinted>1601-01-01T00:00:00Z</cp:lastPrinted>
  <dcterms:created xsi:type="dcterms:W3CDTF">2003-06-14T04:26:09Z</dcterms:created>
  <dcterms:modified xsi:type="dcterms:W3CDTF">2014-02-17T03:27:09Z</dcterms:modified>
</cp:coreProperties>
</file>

<file path=docProps/thumbnail.jpeg>
</file>