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06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1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3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7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59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5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6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49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6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9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0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060B2-6049-4DF6-9950-2FE144BD673B}" type="datetimeFigureOut">
              <a:rPr lang="en-US" smtClean="0"/>
              <a:t>9/22/2013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76D5C-BEE1-42E6-BC00-DF1D7371D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66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02859" y="312875"/>
            <a:ext cx="73824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err="1">
                <a:latin typeface="BookAntiqua"/>
              </a:rPr>
              <a:t>Bentuk</a:t>
            </a:r>
            <a:r>
              <a:rPr lang="en-US" sz="4400" dirty="0">
                <a:latin typeface="BookAntiqua"/>
              </a:rPr>
              <a:t> </a:t>
            </a:r>
            <a:r>
              <a:rPr lang="en-US" sz="4400" dirty="0" err="1">
                <a:latin typeface="BookAntiqua"/>
              </a:rPr>
              <a:t>Aljabar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576255" y="1745937"/>
            <a:ext cx="112417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083175" algn="l"/>
              </a:tabLst>
            </a:pPr>
            <a:r>
              <a:rPr lang="en-US" sz="2400" b="0" i="0" u="none" strike="noStrike" baseline="0" dirty="0" err="1" smtClean="0">
                <a:latin typeface="BookAntiqua"/>
              </a:rPr>
              <a:t>Bentuk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aljabar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adalah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bentuk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matematika</a:t>
            </a:r>
            <a:r>
              <a:rPr lang="en-US" sz="2400" b="0" i="0" u="none" strike="noStrike" baseline="0" dirty="0" smtClean="0">
                <a:latin typeface="BookAntiqua"/>
              </a:rPr>
              <a:t> yang </a:t>
            </a:r>
            <a:r>
              <a:rPr lang="en-US" sz="2400" b="0" i="0" u="none" strike="noStrike" baseline="0" dirty="0" err="1" smtClean="0">
                <a:latin typeface="BookAntiqua"/>
              </a:rPr>
              <a:t>didalamnya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memuat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variabel</a:t>
            </a:r>
            <a:r>
              <a:rPr lang="en-US" sz="2400" b="0" i="0" u="none" strike="noStrike" baseline="0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atau</a:t>
            </a:r>
            <a:r>
              <a:rPr lang="en-US" sz="2400" dirty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konstanta</a:t>
            </a:r>
            <a:r>
              <a:rPr lang="en-US" sz="2400" b="0" i="0" u="none" strike="noStrike" baseline="0" dirty="0" smtClean="0">
                <a:latin typeface="BookAntiqua"/>
              </a:rPr>
              <a:t>. </a:t>
            </a:r>
          </a:p>
          <a:p>
            <a:pPr>
              <a:tabLst>
                <a:tab pos="5083175" algn="l"/>
              </a:tabLst>
            </a:pPr>
            <a:r>
              <a:rPr lang="en-US" sz="2400" b="0" i="0" u="none" strike="noStrike" baseline="0" dirty="0" err="1" smtClean="0">
                <a:latin typeface="BookAntiqua"/>
              </a:rPr>
              <a:t>Contoh</a:t>
            </a:r>
            <a:r>
              <a:rPr lang="en-US" sz="2400" b="0" i="0" u="none" strike="noStrike" baseline="0" dirty="0" smtClean="0">
                <a:latin typeface="BookAntiqua"/>
              </a:rPr>
              <a:t> :</a:t>
            </a:r>
          </a:p>
          <a:p>
            <a:pPr marL="457200" indent="-457200">
              <a:buAutoNum type="alphaLcPeriod"/>
              <a:tabLst>
                <a:tab pos="5083175" algn="l"/>
              </a:tabLst>
            </a:pPr>
            <a:r>
              <a:rPr lang="en-US" sz="2400" dirty="0" smtClean="0">
                <a:latin typeface="BookAntiqua"/>
              </a:rPr>
              <a:t>5</a:t>
            </a:r>
          </a:p>
          <a:p>
            <a:pPr marL="457200" indent="-457200">
              <a:buAutoNum type="alphaLcPeriod"/>
              <a:tabLst>
                <a:tab pos="5083175" algn="l"/>
              </a:tabLst>
            </a:pPr>
            <a:r>
              <a:rPr lang="en-US" sz="2400" dirty="0" smtClean="0">
                <a:latin typeface="BookAntiqua"/>
              </a:rPr>
              <a:t>p</a:t>
            </a:r>
          </a:p>
          <a:p>
            <a:pPr marL="457200" indent="-457200">
              <a:buAutoNum type="alphaLcPeriod"/>
              <a:tabLst>
                <a:tab pos="5083175" algn="l"/>
              </a:tabLst>
            </a:pPr>
            <a:r>
              <a:rPr lang="en-US" sz="2400" dirty="0" smtClean="0">
                <a:latin typeface="BookAntiqua"/>
              </a:rPr>
              <a:t>5p</a:t>
            </a:r>
          </a:p>
          <a:p>
            <a:pPr marL="457200" indent="-457200">
              <a:buAutoNum type="alphaLcPeriod"/>
              <a:tabLst>
                <a:tab pos="5083175" algn="l"/>
              </a:tabLst>
            </a:pPr>
            <a:r>
              <a:rPr lang="en-US" sz="2400" dirty="0" smtClean="0">
                <a:latin typeface="BookAntiqua"/>
              </a:rPr>
              <a:t>2a + 3b + 6</a:t>
            </a:r>
          </a:p>
          <a:p>
            <a:pPr marL="457200" indent="-457200">
              <a:buAutoNum type="alphaLcPeriod"/>
              <a:tabLst>
                <a:tab pos="5083175" algn="l"/>
              </a:tabLst>
            </a:pPr>
            <a:r>
              <a:rPr lang="en-US" sz="2400" dirty="0" smtClean="0">
                <a:latin typeface="BookAntiqua"/>
              </a:rPr>
              <a:t>3x</a:t>
            </a:r>
            <a:r>
              <a:rPr lang="en-US" sz="2400" baseline="30000" dirty="0" smtClean="0">
                <a:latin typeface="BookAntiqua"/>
              </a:rPr>
              <a:t>2</a:t>
            </a:r>
            <a:r>
              <a:rPr lang="en-US" sz="2400" dirty="0" smtClean="0">
                <a:latin typeface="BookAntiqua"/>
              </a:rPr>
              <a:t> + 2y – 5x </a:t>
            </a:r>
            <a:r>
              <a:rPr lang="en-US" sz="2400" dirty="0">
                <a:latin typeface="BookAntiqua"/>
              </a:rPr>
              <a:t>–</a:t>
            </a:r>
            <a:r>
              <a:rPr lang="en-US" sz="2400" dirty="0" smtClean="0">
                <a:latin typeface="BookAntiqua"/>
              </a:rPr>
              <a:t> 7	</a:t>
            </a:r>
            <a:endParaRPr lang="en-US" sz="2400" b="0" i="0" u="none" strike="noStrike" baseline="0" dirty="0" smtClean="0">
              <a:latin typeface="BookAntiqua"/>
            </a:endParaRPr>
          </a:p>
          <a:p>
            <a:pPr>
              <a:tabLst>
                <a:tab pos="5083175" algn="l"/>
              </a:tabLst>
            </a:pPr>
            <a:endParaRPr lang="en-US" sz="2400" dirty="0">
              <a:latin typeface="BookAntiqua"/>
            </a:endParaRPr>
          </a:p>
          <a:p>
            <a:pPr>
              <a:tabLst>
                <a:tab pos="5083175" algn="l"/>
              </a:tabLst>
            </a:pPr>
            <a:r>
              <a:rPr lang="en-US" sz="2400" b="0" i="0" u="none" strike="noStrike" baseline="0" dirty="0" err="1" smtClean="0">
                <a:latin typeface="BookAntiqua"/>
              </a:rPr>
              <a:t>Perhatikan</a:t>
            </a:r>
            <a:r>
              <a:rPr lang="en-US" sz="2400" dirty="0">
                <a:latin typeface="BookAntiqua"/>
              </a:rPr>
              <a:t> </a:t>
            </a:r>
            <a:r>
              <a:rPr lang="nl-NL" sz="2400" b="0" i="0" u="none" strike="noStrike" baseline="0" dirty="0" smtClean="0">
                <a:latin typeface="BookAntiqua"/>
              </a:rPr>
              <a:t>bentuk aljabar </a:t>
            </a:r>
            <a:r>
              <a:rPr lang="nl-NL" sz="2400" dirty="0" smtClean="0">
                <a:latin typeface="BookAntiqua"/>
              </a:rPr>
              <a:t>(e.)</a:t>
            </a:r>
            <a:r>
              <a:rPr lang="nl-NL" sz="2400" b="0" i="0" u="none" strike="noStrike" baseline="0" dirty="0" smtClean="0">
                <a:latin typeface="BookAntiqua"/>
              </a:rPr>
              <a:t> </a:t>
            </a:r>
          </a:p>
          <a:p>
            <a:pPr>
              <a:tabLst>
                <a:tab pos="5083175" algn="l"/>
              </a:tabLst>
            </a:pPr>
            <a:r>
              <a:rPr lang="nl-NL" sz="2400" b="0" i="0" u="none" strike="noStrike" baseline="0" dirty="0" smtClean="0">
                <a:latin typeface="BookAntiqua"/>
              </a:rPr>
              <a:t>x dan y disebut variabel, </a:t>
            </a:r>
            <a:r>
              <a:rPr lang="nl-NL" sz="2400" dirty="0">
                <a:latin typeface="BookAntiqua"/>
              </a:rPr>
              <a:t>3 koefisien </a:t>
            </a:r>
            <a:r>
              <a:rPr lang="nl-NL" sz="2400" dirty="0" smtClean="0">
                <a:latin typeface="BookAntiqua"/>
              </a:rPr>
              <a:t>x</a:t>
            </a:r>
            <a:r>
              <a:rPr lang="nl-NL" sz="2400" baseline="30000" dirty="0" smtClean="0">
                <a:latin typeface="BookAntiqua"/>
              </a:rPr>
              <a:t>2</a:t>
            </a:r>
            <a:r>
              <a:rPr lang="nl-NL" sz="2400" dirty="0" smtClean="0">
                <a:latin typeface="BookAntiqua"/>
              </a:rPr>
              <a:t>, 2</a:t>
            </a:r>
            <a:r>
              <a:rPr lang="nl-NL" sz="2400" b="0" i="0" u="none" strike="noStrike" baseline="0" dirty="0" smtClean="0">
                <a:latin typeface="BookAntiqua"/>
              </a:rPr>
              <a:t> koefisien y, </a:t>
            </a:r>
            <a:r>
              <a:rPr lang="nl-NL" sz="2400" dirty="0" smtClean="0">
                <a:latin typeface="BookAntiqua"/>
              </a:rPr>
              <a:t>-5 </a:t>
            </a:r>
            <a:r>
              <a:rPr lang="nl-NL" sz="2400" dirty="0">
                <a:latin typeface="BookAntiqua"/>
              </a:rPr>
              <a:t>koefisien y dan </a:t>
            </a:r>
            <a:r>
              <a:rPr lang="nl-NL" sz="2400" b="0" i="0" u="none" strike="noStrike" baseline="0" dirty="0" smtClean="0">
                <a:latin typeface="BookAntiqua"/>
              </a:rPr>
              <a:t>-7 disebut</a:t>
            </a:r>
            <a:r>
              <a:rPr lang="nl-NL" sz="2400" b="0" i="0" u="none" strike="noStrike" dirty="0" smtClean="0">
                <a:latin typeface="BookAntiqua"/>
              </a:rPr>
              <a:t> </a:t>
            </a:r>
            <a:r>
              <a:rPr lang="en-US" sz="2400" b="0" i="0" u="none" strike="noStrike" baseline="0" dirty="0" err="1" smtClean="0">
                <a:latin typeface="BookAntiqua"/>
              </a:rPr>
              <a:t>konstanta</a:t>
            </a:r>
            <a:r>
              <a:rPr lang="en-US" sz="2400" b="0" i="0" u="none" strike="noStrike" baseline="0" dirty="0" smtClean="0">
                <a:latin typeface="BookAntiqua"/>
              </a:rPr>
              <a:t>.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576255" y="1038051"/>
            <a:ext cx="63430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/>
              <a:t>A. </a:t>
            </a:r>
            <a:r>
              <a:rPr lang="en-US" sz="4000" b="1" dirty="0" err="1" smtClean="0"/>
              <a:t>Pengertian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Bentuk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Aljabar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72291" y="3280183"/>
            <a:ext cx="299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Aljabar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Tunggal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1652022" y="3000926"/>
            <a:ext cx="685800" cy="927847"/>
          </a:xfrm>
          <a:prstGeom prst="rightBrace">
            <a:avLst>
              <a:gd name="adj1" fmla="val 38334"/>
              <a:gd name="adj2" fmla="val 4855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747796" y="3959193"/>
            <a:ext cx="299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Aljabar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58784" y="4324865"/>
            <a:ext cx="299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Aljabar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Empat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924836" y="4170720"/>
            <a:ext cx="822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35824" y="4509531"/>
            <a:ext cx="8229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02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0025" y="729734"/>
            <a:ext cx="3839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baseline="0" dirty="0" smtClean="0">
                <a:latin typeface="BookAntiqua"/>
              </a:rPr>
              <a:t>B. </a:t>
            </a:r>
            <a:r>
              <a:rPr lang="en-US" sz="2800" b="1" i="0" u="none" strike="noStrike" baseline="0" dirty="0" err="1" smtClean="0">
                <a:latin typeface="BookAntiqua"/>
              </a:rPr>
              <a:t>Suku-suku</a:t>
            </a:r>
            <a:r>
              <a:rPr lang="en-US" sz="2800" b="1" i="0" u="none" strike="noStrike" baseline="0" dirty="0" smtClean="0">
                <a:latin typeface="BookAntiqua"/>
              </a:rPr>
              <a:t> </a:t>
            </a:r>
            <a:r>
              <a:rPr lang="en-US" sz="2800" b="1" i="0" u="none" strike="noStrike" baseline="0" dirty="0" err="1" smtClean="0">
                <a:latin typeface="BookAntiqua"/>
              </a:rPr>
              <a:t>Sejenis</a:t>
            </a:r>
            <a:endParaRPr lang="en-US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510025" y="1692586"/>
            <a:ext cx="113771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 err="1" smtClean="0">
                <a:latin typeface="BookAntiqua"/>
              </a:rPr>
              <a:t>Dua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buah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dikatakan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sejenis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bila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kedua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itu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memiliki</a:t>
            </a:r>
            <a:r>
              <a:rPr lang="en-US" sz="2800" dirty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variabel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pangkat</a:t>
            </a:r>
            <a:r>
              <a:rPr lang="en-US" sz="2800" b="0" i="0" u="none" strike="noStrike" baseline="0" dirty="0" smtClean="0">
                <a:latin typeface="BookAntiqua"/>
              </a:rPr>
              <a:t> yang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sama</a:t>
            </a:r>
            <a:r>
              <a:rPr lang="en-US" sz="2800" b="0" i="0" u="none" strike="noStrike" baseline="0" dirty="0" smtClean="0">
                <a:latin typeface="BookAntiqua"/>
              </a:rPr>
              <a:t>. </a:t>
            </a:r>
          </a:p>
          <a:p>
            <a:endParaRPr lang="en-US" sz="2800" b="0" i="0" u="none" strike="noStrike" baseline="0" dirty="0" smtClean="0">
              <a:latin typeface="BookAntiqua"/>
            </a:endParaRPr>
          </a:p>
          <a:p>
            <a:r>
              <a:rPr lang="en-US" sz="2800" b="0" i="0" u="none" strike="noStrike" baseline="0" dirty="0" err="1" smtClean="0">
                <a:latin typeface="BookAntiqua"/>
              </a:rPr>
              <a:t>Perhatikan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bentuk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aljabar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berikut</a:t>
            </a:r>
            <a:r>
              <a:rPr lang="en-US" sz="2800" b="0" i="0" u="none" strike="noStrike" baseline="0" dirty="0" smtClean="0">
                <a:latin typeface="BookAntiqua"/>
              </a:rPr>
              <a:t>! 2x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+ 3x – 6x2 – x. </a:t>
            </a:r>
          </a:p>
          <a:p>
            <a:r>
              <a:rPr lang="en-US" sz="2800" b="0" i="0" u="none" strike="noStrike" baseline="0" dirty="0" err="1" smtClean="0">
                <a:latin typeface="BookAntiqua"/>
              </a:rPr>
              <a:t>Bentuk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aljabar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ini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memiliki</a:t>
            </a:r>
            <a:r>
              <a:rPr lang="en-US" sz="2800" b="0" i="0" u="none" strike="noStrike" baseline="0" dirty="0" smtClean="0">
                <a:latin typeface="BookAntiqua"/>
              </a:rPr>
              <a:t> 4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buah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, </a:t>
            </a:r>
            <a:r>
              <a:rPr lang="en-US" sz="2800" b="0" i="0" u="none" strike="noStrike" baseline="0" dirty="0" err="1" smtClean="0">
                <a:latin typeface="BookAntiqua"/>
              </a:rPr>
              <a:t>yaitu</a:t>
            </a:r>
            <a:r>
              <a:rPr lang="en-US" sz="2800" b="0" i="0" u="none" strike="noStrike" baseline="0" dirty="0" smtClean="0">
                <a:latin typeface="BookAntiqua"/>
              </a:rPr>
              <a:t> 2x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, 3x, –6x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, </a:t>
            </a:r>
            <a:r>
              <a:rPr lang="en-US" sz="2800" b="0" i="0" u="none" strike="noStrike" baseline="0" dirty="0" err="1" smtClean="0">
                <a:latin typeface="BookAntiqua"/>
              </a:rPr>
              <a:t>dan</a:t>
            </a:r>
            <a:r>
              <a:rPr lang="en-US" sz="2800" b="0" i="0" u="none" strike="noStrike" baseline="0" dirty="0" smtClean="0">
                <a:latin typeface="BookAntiqua"/>
              </a:rPr>
              <a:t> –x. </a:t>
            </a:r>
          </a:p>
          <a:p>
            <a:endParaRPr lang="en-US" sz="2800" dirty="0">
              <a:latin typeface="BookAntiqua"/>
            </a:endParaRPr>
          </a:p>
          <a:p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 2x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sejenis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dengan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 –6x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, </a:t>
            </a:r>
            <a:r>
              <a:rPr lang="en-US" sz="2800" b="0" i="0" u="none" strike="noStrike" baseline="0" dirty="0" err="1" smtClean="0">
                <a:latin typeface="BookAntiqua"/>
              </a:rPr>
              <a:t>karena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kedua</a:t>
            </a:r>
            <a:r>
              <a:rPr lang="en-US" sz="2800" dirty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suku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itu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memiliki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variabel</a:t>
            </a:r>
            <a:r>
              <a:rPr lang="en-US" sz="2800" b="0" i="0" u="none" strike="noStrike" baseline="0" dirty="0" smtClean="0">
                <a:latin typeface="BookAntiqua"/>
              </a:rPr>
              <a:t> yang </a:t>
            </a:r>
            <a:r>
              <a:rPr lang="en-US" sz="2800" b="0" i="0" u="none" strike="noStrike" baseline="0" dirty="0" err="1" smtClean="0">
                <a:latin typeface="BookAntiqua"/>
              </a:rPr>
              <a:t>sama</a:t>
            </a:r>
            <a:r>
              <a:rPr lang="en-US" sz="2800" b="0" i="0" u="none" strike="noStrike" baseline="0" dirty="0" smtClean="0">
                <a:latin typeface="BookAntiqua"/>
              </a:rPr>
              <a:t>, </a:t>
            </a:r>
            <a:r>
              <a:rPr lang="en-US" sz="2800" b="0" i="0" u="none" strike="noStrike" baseline="0" dirty="0" err="1" smtClean="0">
                <a:latin typeface="BookAntiqua"/>
              </a:rPr>
              <a:t>yaitu</a:t>
            </a:r>
            <a:r>
              <a:rPr lang="en-US" sz="2800" b="0" i="0" u="none" strike="noStrike" baseline="0" dirty="0" smtClean="0">
                <a:latin typeface="BookAntiqua"/>
              </a:rPr>
              <a:t> x, </a:t>
            </a:r>
            <a:r>
              <a:rPr lang="en-US" sz="2800" b="0" i="0" u="none" strike="noStrike" baseline="0" dirty="0" err="1" smtClean="0">
                <a:latin typeface="BookAntiqua"/>
              </a:rPr>
              <a:t>dan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memiliki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pangkat</a:t>
            </a:r>
            <a:r>
              <a:rPr lang="en-US" sz="2800" b="0" i="0" u="none" strike="noStrike" baseline="0" dirty="0" smtClean="0">
                <a:latin typeface="BookAntiqua"/>
              </a:rPr>
              <a:t> yang </a:t>
            </a:r>
            <a:r>
              <a:rPr lang="en-US" sz="2800" b="0" i="0" u="none" strike="noStrike" baseline="0" dirty="0" err="1" smtClean="0">
                <a:latin typeface="BookAntiqua"/>
              </a:rPr>
              <a:t>sama</a:t>
            </a:r>
            <a:r>
              <a:rPr lang="en-US" sz="2800" b="0" i="0" u="none" strike="noStrike" baseline="0" dirty="0" smtClean="0">
                <a:latin typeface="BookAntiqua"/>
              </a:rPr>
              <a:t>, </a:t>
            </a:r>
            <a:r>
              <a:rPr lang="en-US" sz="2800" b="0" i="0" u="none" strike="noStrike" baseline="0" dirty="0" err="1" smtClean="0">
                <a:latin typeface="BookAntiqua"/>
              </a:rPr>
              <a:t>yaitu</a:t>
            </a:r>
            <a:r>
              <a:rPr lang="en-US" sz="2800" b="0" i="0" u="none" strike="noStrike" baseline="0" dirty="0" smtClean="0">
                <a:latin typeface="BookAntiqua"/>
              </a:rPr>
              <a:t> 2.</a:t>
            </a:r>
          </a:p>
          <a:p>
            <a:r>
              <a:rPr lang="da-DK" sz="2800" b="0" i="0" u="none" strike="noStrike" baseline="0" dirty="0" smtClean="0">
                <a:latin typeface="BookAntiqua"/>
              </a:rPr>
              <a:t>Suku 3x sejenis dengan –x.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771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8660" y="870467"/>
            <a:ext cx="111889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0" u="none" strike="noStrike" baseline="0" dirty="0" smtClean="0">
                <a:latin typeface="BookAntiqua"/>
              </a:rPr>
              <a:t>C. </a:t>
            </a:r>
            <a:r>
              <a:rPr lang="en-US" sz="2800" b="1" i="0" u="none" strike="noStrike" baseline="0" dirty="0" err="1" smtClean="0">
                <a:latin typeface="BookAntiqua"/>
              </a:rPr>
              <a:t>Penjumlahan</a:t>
            </a:r>
            <a:r>
              <a:rPr lang="en-US" sz="2800" b="1" i="0" u="none" strike="noStrike" baseline="0" dirty="0" smtClean="0">
                <a:latin typeface="BookAntiqua"/>
              </a:rPr>
              <a:t> </a:t>
            </a:r>
            <a:r>
              <a:rPr lang="en-US" sz="2800" b="1" i="0" u="none" strike="noStrike" baseline="0" dirty="0" err="1" smtClean="0">
                <a:latin typeface="BookAntiqua"/>
              </a:rPr>
              <a:t>dan</a:t>
            </a:r>
            <a:r>
              <a:rPr lang="en-US" sz="2800" b="1" i="0" u="none" strike="noStrike" baseline="0" dirty="0" smtClean="0">
                <a:latin typeface="BookAntiqua"/>
              </a:rPr>
              <a:t> </a:t>
            </a:r>
            <a:r>
              <a:rPr lang="en-US" sz="2800" b="1" i="0" u="none" strike="noStrike" baseline="0" dirty="0" err="1" smtClean="0">
                <a:latin typeface="BookAntiqua"/>
              </a:rPr>
              <a:t>Pengurangan</a:t>
            </a:r>
            <a:endParaRPr lang="en-US" sz="2800" b="1" i="0" u="none" strike="noStrike" baseline="0" dirty="0" smtClean="0">
              <a:latin typeface="BookAntiqua"/>
            </a:endParaRPr>
          </a:p>
          <a:p>
            <a:endParaRPr lang="en-US" sz="2800" b="0" i="0" u="none" strike="noStrike" baseline="0" dirty="0" smtClean="0">
              <a:latin typeface="BookAntiqua"/>
            </a:endParaRPr>
          </a:p>
          <a:p>
            <a:r>
              <a:rPr lang="en-US" sz="2800" b="0" i="0" u="none" strike="noStrike" baseline="0" dirty="0" err="1" smtClean="0">
                <a:latin typeface="BookAntiqua"/>
              </a:rPr>
              <a:t>Dua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bentuk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aljabar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dapat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dijumlahkan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atau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dikurangkan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bila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kedua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bentuk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aljabar</a:t>
            </a:r>
            <a:r>
              <a:rPr lang="en-US" sz="2800" b="0" i="0" u="none" strike="noStrike" baseline="0" dirty="0" smtClean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itu</a:t>
            </a:r>
            <a:r>
              <a:rPr lang="en-US" sz="2800" dirty="0">
                <a:latin typeface="BookAntiqua"/>
              </a:rPr>
              <a:t> </a:t>
            </a:r>
            <a:r>
              <a:rPr lang="en-US" sz="2800" b="0" i="0" u="none" strike="noStrike" baseline="0" dirty="0" err="1" smtClean="0">
                <a:latin typeface="BookAntiqua"/>
              </a:rPr>
              <a:t>sejenis</a:t>
            </a:r>
            <a:r>
              <a:rPr lang="en-US" sz="2800" b="0" i="0" u="none" strike="noStrike" baseline="0" dirty="0" smtClean="0">
                <a:latin typeface="BookAntiqua"/>
              </a:rPr>
              <a:t>.</a:t>
            </a:r>
          </a:p>
          <a:p>
            <a:endParaRPr lang="en-US" sz="2800" dirty="0" smtClean="0">
              <a:latin typeface="BookAntiqua"/>
            </a:endParaRPr>
          </a:p>
          <a:p>
            <a:r>
              <a:rPr lang="en-US" sz="2800" dirty="0" err="1" smtClean="0">
                <a:latin typeface="BookAntiqua"/>
              </a:rPr>
              <a:t>Contoh</a:t>
            </a:r>
            <a:r>
              <a:rPr lang="en-US" sz="2800" dirty="0" smtClean="0">
                <a:latin typeface="BookAntiqua"/>
              </a:rPr>
              <a:t> :</a:t>
            </a:r>
          </a:p>
          <a:p>
            <a:pPr marL="514350" indent="-514350">
              <a:buAutoNum type="alphaLcPeriod"/>
            </a:pPr>
            <a:r>
              <a:rPr lang="en-US" sz="2800" b="0" i="0" u="none" strike="noStrike" dirty="0" smtClean="0">
                <a:latin typeface="BookAntiqua"/>
              </a:rPr>
              <a:t>p + p</a:t>
            </a:r>
            <a:r>
              <a:rPr lang="en-US" sz="2800" b="0" i="0" u="none" strike="noStrike" baseline="0" dirty="0" smtClean="0">
                <a:latin typeface="BookAntiqua"/>
              </a:rPr>
              <a:t> = 2p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3p + p = 4p</a:t>
            </a:r>
          </a:p>
          <a:p>
            <a:pPr marL="514350" indent="-514350">
              <a:buAutoNum type="alphaLcPeriod"/>
            </a:pPr>
            <a:r>
              <a:rPr lang="en-US" sz="2800" b="0" i="0" u="none" strike="noStrike" baseline="0" dirty="0" smtClean="0">
                <a:latin typeface="BookAntiqua"/>
              </a:rPr>
              <a:t>3a + 2b (</a:t>
            </a:r>
            <a:r>
              <a:rPr lang="en-US" sz="2800" b="0" i="0" u="none" strike="noStrike" baseline="0" dirty="0" err="1" smtClean="0">
                <a:latin typeface="BookAntiqua"/>
              </a:rPr>
              <a:t>tidak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bisa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karena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kedua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sukunya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tak</a:t>
            </a:r>
            <a:r>
              <a:rPr lang="en-US" sz="2800" b="0" i="0" u="none" strike="noStrike" dirty="0" smtClean="0">
                <a:latin typeface="BookAntiqua"/>
              </a:rPr>
              <a:t> </a:t>
            </a:r>
            <a:r>
              <a:rPr lang="en-US" sz="2800" b="0" i="0" u="none" strike="noStrike" dirty="0" err="1" smtClean="0">
                <a:latin typeface="BookAntiqua"/>
              </a:rPr>
              <a:t>sejenis</a:t>
            </a:r>
            <a:r>
              <a:rPr lang="en-US" sz="2800" b="0" i="0" u="none" strike="noStrike" dirty="0" smtClean="0">
                <a:latin typeface="BookAntiqua"/>
              </a:rPr>
              <a:t>)</a:t>
            </a:r>
            <a:endParaRPr lang="en-US" sz="2800" dirty="0">
              <a:latin typeface="BookAntiqua"/>
            </a:endParaRPr>
          </a:p>
          <a:p>
            <a:pPr marL="514350" indent="-514350">
              <a:buAutoNum type="alphaLcPeriod"/>
            </a:pPr>
            <a:r>
              <a:rPr lang="en-US" sz="2800" b="0" i="0" u="none" strike="noStrike" baseline="0" dirty="0" smtClean="0">
                <a:latin typeface="BookAntiqua"/>
              </a:rPr>
              <a:t>3x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+ 6x – 2x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– 10x = 3x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– 2x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+ 6x – 10x = x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  <a:r>
              <a:rPr lang="en-US" sz="2800" b="0" i="0" u="none" strike="noStrike" baseline="0" dirty="0" smtClean="0">
                <a:latin typeface="BookAntiqua"/>
              </a:rPr>
              <a:t> – 4x.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407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5555" y="395647"/>
            <a:ext cx="5272211" cy="39703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b="1" i="0" u="none" strike="noStrike" baseline="0" dirty="0" smtClean="0">
                <a:latin typeface="BookAntiqua"/>
              </a:rPr>
              <a:t>C. </a:t>
            </a:r>
            <a:r>
              <a:rPr lang="en-US" sz="2800" b="1" i="0" u="none" strike="noStrike" baseline="0" dirty="0" err="1" smtClean="0">
                <a:latin typeface="BookAntiqua"/>
              </a:rPr>
              <a:t>Perkalian</a:t>
            </a:r>
            <a:endParaRPr lang="en-US" sz="2800" b="1" i="0" u="none" strike="noStrike" baseline="0" dirty="0" smtClean="0">
              <a:latin typeface="BookAntiqua"/>
            </a:endParaRPr>
          </a:p>
          <a:p>
            <a:endParaRPr lang="en-US" sz="2800" b="0" i="0" u="none" strike="noStrike" baseline="0" dirty="0" smtClean="0">
              <a:latin typeface="BookAntiqua"/>
            </a:endParaRPr>
          </a:p>
          <a:p>
            <a:r>
              <a:rPr lang="en-US" sz="2800" dirty="0" err="1" smtClean="0">
                <a:latin typeface="BookAntiqua"/>
              </a:rPr>
              <a:t>Contoh</a:t>
            </a:r>
            <a:r>
              <a:rPr lang="en-US" sz="2800" dirty="0" smtClean="0">
                <a:latin typeface="BookAntiqua"/>
              </a:rPr>
              <a:t> :</a:t>
            </a:r>
          </a:p>
          <a:p>
            <a:pPr marL="514350" indent="-514350">
              <a:buAutoNum type="alphaLcPeriod"/>
            </a:pPr>
            <a:r>
              <a:rPr lang="en-US" sz="2800" b="0" i="0" u="none" strike="noStrike" dirty="0" smtClean="0">
                <a:latin typeface="BookAntiqua"/>
              </a:rPr>
              <a:t>p x p</a:t>
            </a:r>
            <a:r>
              <a:rPr lang="en-US" sz="2800" b="0" i="0" u="none" strike="noStrike" baseline="0" dirty="0" smtClean="0">
                <a:latin typeface="BookAntiqua"/>
              </a:rPr>
              <a:t> = p</a:t>
            </a:r>
            <a:r>
              <a:rPr lang="en-US" sz="2800" b="0" i="0" u="none" strike="noStrike" baseline="30000" dirty="0" smtClean="0">
                <a:latin typeface="BookAntiqua"/>
              </a:rPr>
              <a:t>2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3p x 2p = 6p</a:t>
            </a:r>
            <a:r>
              <a:rPr lang="en-US" sz="2800" baseline="30000" dirty="0" smtClean="0">
                <a:latin typeface="BookAntiqua"/>
              </a:rPr>
              <a:t>2 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2p x 5 = 10p</a:t>
            </a:r>
          </a:p>
          <a:p>
            <a:pPr marL="514350" indent="-514350">
              <a:buAutoNum type="alphaLcPeriod"/>
            </a:pPr>
            <a:r>
              <a:rPr lang="en-US" sz="2800" b="0" i="0" u="none" strike="noStrike" baseline="0" dirty="0" smtClean="0">
                <a:latin typeface="BookAntiqua"/>
              </a:rPr>
              <a:t>3a x 2b = 6ab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4p</a:t>
            </a:r>
            <a:r>
              <a:rPr lang="en-US" sz="2800" baseline="30000" dirty="0" smtClean="0">
                <a:latin typeface="BookAntiqua"/>
              </a:rPr>
              <a:t>3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5</a:t>
            </a:r>
            <a:r>
              <a:rPr lang="en-US" sz="2800" dirty="0" smtClean="0">
                <a:latin typeface="BookAntiqua"/>
              </a:rPr>
              <a:t>r x 3p</a:t>
            </a:r>
            <a:r>
              <a:rPr lang="en-US" sz="2800" baseline="30000" dirty="0" smtClean="0">
                <a:latin typeface="BookAntiqua"/>
              </a:rPr>
              <a:t>2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4</a:t>
            </a:r>
            <a:r>
              <a:rPr lang="en-US" sz="2800" dirty="0" smtClean="0">
                <a:latin typeface="BookAntiqua"/>
              </a:rPr>
              <a:t> = 12p</a:t>
            </a:r>
            <a:r>
              <a:rPr lang="en-US" sz="2800" baseline="30000" dirty="0" smtClean="0">
                <a:latin typeface="BookAntiqua"/>
              </a:rPr>
              <a:t>5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9</a:t>
            </a:r>
            <a:r>
              <a:rPr lang="en-US" sz="2800" dirty="0" smtClean="0">
                <a:latin typeface="BookAntiqua"/>
              </a:rPr>
              <a:t>r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2n x (3m + 8n) = 6mn + 16n</a:t>
            </a:r>
            <a:r>
              <a:rPr lang="en-US" sz="2800" baseline="30000" dirty="0" smtClean="0">
                <a:latin typeface="BookAntiqua"/>
              </a:rPr>
              <a:t>2</a:t>
            </a:r>
            <a:endParaRPr lang="en-US" sz="2800" baseline="30000" dirty="0">
              <a:latin typeface="BookAntiqu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38472" y="826535"/>
            <a:ext cx="5257800" cy="35394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b="1" i="0" u="none" strike="noStrike" baseline="0" dirty="0" smtClean="0">
                <a:latin typeface="BookAntiqua"/>
              </a:rPr>
              <a:t>D. </a:t>
            </a:r>
            <a:r>
              <a:rPr lang="en-US" sz="2800" b="1" i="0" u="none" strike="noStrike" baseline="0" dirty="0" err="1" smtClean="0">
                <a:latin typeface="BookAntiqua"/>
              </a:rPr>
              <a:t>Pembagian</a:t>
            </a:r>
            <a:endParaRPr lang="en-US" sz="2800" b="1" i="0" u="none" strike="noStrike" baseline="0" dirty="0" smtClean="0">
              <a:latin typeface="BookAntiqua"/>
            </a:endParaRPr>
          </a:p>
          <a:p>
            <a:endParaRPr lang="en-US" sz="2800" b="0" i="0" u="none" strike="noStrike" baseline="0" dirty="0" smtClean="0">
              <a:latin typeface="BookAntiqua"/>
            </a:endParaRPr>
          </a:p>
          <a:p>
            <a:r>
              <a:rPr lang="en-US" sz="2800" dirty="0" err="1" smtClean="0">
                <a:latin typeface="BookAntiqua"/>
              </a:rPr>
              <a:t>Contoh</a:t>
            </a:r>
            <a:r>
              <a:rPr lang="en-US" sz="2800" dirty="0" smtClean="0">
                <a:latin typeface="BookAntiqua"/>
              </a:rPr>
              <a:t> :</a:t>
            </a:r>
          </a:p>
          <a:p>
            <a:pPr marL="514350" indent="-514350">
              <a:buAutoNum type="alphaLcPeriod"/>
            </a:pPr>
            <a:r>
              <a:rPr lang="en-US" sz="2800" b="0" i="0" u="none" strike="noStrike" dirty="0" smtClean="0">
                <a:latin typeface="BookAntiqua"/>
              </a:rPr>
              <a:t>p : p</a:t>
            </a:r>
            <a:r>
              <a:rPr lang="en-US" sz="2800" b="0" i="0" u="none" strike="noStrike" baseline="0" dirty="0" smtClean="0">
                <a:latin typeface="BookAntiqua"/>
              </a:rPr>
              <a:t> = 1</a:t>
            </a:r>
            <a:endParaRPr lang="en-US" sz="2800" b="0" i="0" u="none" strike="noStrike" baseline="30000" dirty="0" smtClean="0">
              <a:latin typeface="BookAntiqua"/>
            </a:endParaRP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6p : 2p = 3</a:t>
            </a:r>
            <a:r>
              <a:rPr lang="en-US" sz="2800" baseline="30000" dirty="0" smtClean="0">
                <a:latin typeface="BookAntiqua"/>
              </a:rPr>
              <a:t> 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10p : 5 = 2p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12p</a:t>
            </a:r>
            <a:r>
              <a:rPr lang="en-US" sz="2800" baseline="30000" dirty="0" smtClean="0">
                <a:latin typeface="BookAntiqua"/>
              </a:rPr>
              <a:t>3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5</a:t>
            </a:r>
            <a:r>
              <a:rPr lang="en-US" sz="2800" dirty="0" smtClean="0">
                <a:latin typeface="BookAntiqua"/>
              </a:rPr>
              <a:t>r </a:t>
            </a:r>
            <a:r>
              <a:rPr lang="en-US" sz="2800" dirty="0" smtClean="0">
                <a:latin typeface="BookAntiqua"/>
              </a:rPr>
              <a:t>: </a:t>
            </a:r>
            <a:r>
              <a:rPr lang="en-US" sz="2800" dirty="0" smtClean="0">
                <a:latin typeface="BookAntiqua"/>
              </a:rPr>
              <a:t>3p</a:t>
            </a:r>
            <a:r>
              <a:rPr lang="en-US" sz="2800" baseline="30000" dirty="0" smtClean="0">
                <a:latin typeface="BookAntiqua"/>
              </a:rPr>
              <a:t>2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3</a:t>
            </a:r>
            <a:r>
              <a:rPr lang="en-US" sz="2800" dirty="0" smtClean="0">
                <a:latin typeface="BookAntiqua"/>
              </a:rPr>
              <a:t> = 4pq</a:t>
            </a:r>
            <a:r>
              <a:rPr lang="en-US" sz="2800" baseline="30000" dirty="0" smtClean="0">
                <a:latin typeface="BookAntiqua"/>
              </a:rPr>
              <a:t>2</a:t>
            </a:r>
            <a:r>
              <a:rPr lang="en-US" sz="2800" dirty="0" smtClean="0">
                <a:latin typeface="BookAntiqua"/>
              </a:rPr>
              <a:t>r</a:t>
            </a:r>
          </a:p>
          <a:p>
            <a:pPr marL="514350" indent="-514350">
              <a:buAutoNum type="alphaLcPeriod"/>
            </a:pPr>
            <a:r>
              <a:rPr lang="en-US" sz="2800" dirty="0" smtClean="0">
                <a:latin typeface="BookAntiqua"/>
              </a:rPr>
              <a:t>(8x - 12y) : 2 </a:t>
            </a:r>
            <a:r>
              <a:rPr lang="en-US" sz="2800" dirty="0" smtClean="0">
                <a:latin typeface="BookAntiqua"/>
              </a:rPr>
              <a:t>= </a:t>
            </a:r>
            <a:r>
              <a:rPr lang="en-US" sz="2800" dirty="0" smtClean="0">
                <a:latin typeface="BookAntiqua"/>
              </a:rPr>
              <a:t>4x </a:t>
            </a:r>
            <a:r>
              <a:rPr lang="en-US" sz="2800" dirty="0" smtClean="0">
                <a:latin typeface="BookAntiqua"/>
              </a:rPr>
              <a:t>+ </a:t>
            </a:r>
            <a:r>
              <a:rPr lang="en-US" sz="2800" dirty="0" smtClean="0">
                <a:latin typeface="BookAntiqua"/>
              </a:rPr>
              <a:t>3y</a:t>
            </a:r>
            <a:endParaRPr lang="en-US" sz="2800" baseline="30000" dirty="0">
              <a:latin typeface="BookAntiqua"/>
            </a:endParaRPr>
          </a:p>
        </p:txBody>
      </p:sp>
    </p:spTree>
    <p:extLst>
      <p:ext uri="{BB962C8B-B14F-4D97-AF65-F5344CB8AC3E}">
        <p14:creationId xmlns:p14="http://schemas.microsoft.com/office/powerpoint/2010/main" val="255956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5555" y="395647"/>
            <a:ext cx="11135127" cy="58785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BookAntiqua"/>
              </a:rPr>
              <a:t>E</a:t>
            </a:r>
            <a:r>
              <a:rPr lang="en-US" sz="2800" b="1" i="0" u="none" strike="noStrike" baseline="0" dirty="0" smtClean="0">
                <a:latin typeface="BookAntiqua"/>
              </a:rPr>
              <a:t>. KPK </a:t>
            </a:r>
            <a:r>
              <a:rPr lang="en-US" sz="2800" b="1" i="0" u="none" strike="noStrike" baseline="0" dirty="0" err="1" smtClean="0">
                <a:latin typeface="BookAntiqua"/>
              </a:rPr>
              <a:t>dan</a:t>
            </a:r>
            <a:r>
              <a:rPr lang="en-US" sz="2800" b="1" i="0" u="none" strike="noStrike" baseline="0" dirty="0" smtClean="0">
                <a:latin typeface="BookAntiqua"/>
              </a:rPr>
              <a:t> FPB </a:t>
            </a:r>
            <a:r>
              <a:rPr lang="en-US" sz="2800" b="1" i="0" u="none" strike="noStrike" baseline="0" dirty="0" err="1" smtClean="0">
                <a:latin typeface="BookAntiqua"/>
              </a:rPr>
              <a:t>Bentuk</a:t>
            </a:r>
            <a:r>
              <a:rPr lang="en-US" sz="2800" b="1" i="0" u="none" strike="noStrike" dirty="0" smtClean="0">
                <a:latin typeface="BookAntiqua"/>
              </a:rPr>
              <a:t> </a:t>
            </a:r>
            <a:r>
              <a:rPr lang="en-US" sz="2800" b="1" i="0" u="none" strike="noStrike" dirty="0" err="1" smtClean="0">
                <a:latin typeface="BookAntiqua"/>
              </a:rPr>
              <a:t>Aljabar</a:t>
            </a:r>
            <a:endParaRPr lang="en-US" sz="2800" b="1" i="0" u="none" strike="noStrike" baseline="0" dirty="0" smtClean="0">
              <a:latin typeface="BookAntiqua"/>
            </a:endParaRPr>
          </a:p>
          <a:p>
            <a:endParaRPr lang="en-US" sz="2800" b="0" i="0" u="none" strike="noStrike" baseline="0" dirty="0" smtClean="0">
              <a:latin typeface="BookAntiqua"/>
            </a:endParaRPr>
          </a:p>
          <a:p>
            <a:r>
              <a:rPr lang="en-US" sz="2800" dirty="0" err="1" smtClean="0">
                <a:latin typeface="BookAntiqua"/>
              </a:rPr>
              <a:t>Contoh</a:t>
            </a:r>
            <a:r>
              <a:rPr lang="en-US" sz="2800" dirty="0" smtClean="0">
                <a:latin typeface="BookAntiqua"/>
              </a:rPr>
              <a:t> </a:t>
            </a:r>
            <a:r>
              <a:rPr lang="en-US" sz="2800" dirty="0" smtClean="0">
                <a:latin typeface="BookAntiqua"/>
              </a:rPr>
              <a:t>:</a:t>
            </a:r>
          </a:p>
          <a:p>
            <a:r>
              <a:rPr lang="en-US" sz="2800" dirty="0" err="1" smtClean="0">
                <a:latin typeface="BookAntiqua"/>
              </a:rPr>
              <a:t>Tentukan</a:t>
            </a:r>
            <a:r>
              <a:rPr lang="en-US" sz="2800" dirty="0" smtClean="0">
                <a:latin typeface="BookAntiqua"/>
              </a:rPr>
              <a:t> KPK </a:t>
            </a:r>
            <a:r>
              <a:rPr lang="en-US" sz="2800" dirty="0" err="1" smtClean="0">
                <a:latin typeface="BookAntiqua"/>
              </a:rPr>
              <a:t>dan</a:t>
            </a:r>
            <a:r>
              <a:rPr lang="en-US" sz="2800" dirty="0" smtClean="0">
                <a:latin typeface="BookAntiqua"/>
              </a:rPr>
              <a:t> FPB </a:t>
            </a:r>
            <a:r>
              <a:rPr lang="en-US" sz="2800" dirty="0" err="1" smtClean="0">
                <a:latin typeface="BookAntiqua"/>
              </a:rPr>
              <a:t>bentuk</a:t>
            </a:r>
            <a:r>
              <a:rPr lang="en-US" sz="2800" dirty="0" smtClean="0">
                <a:latin typeface="BookAntiqua"/>
              </a:rPr>
              <a:t> </a:t>
            </a:r>
            <a:r>
              <a:rPr lang="en-US" sz="2800" dirty="0" err="1" smtClean="0">
                <a:latin typeface="BookAntiqua"/>
              </a:rPr>
              <a:t>Alajabar</a:t>
            </a:r>
            <a:r>
              <a:rPr lang="en-US" sz="2800" dirty="0" smtClean="0">
                <a:latin typeface="BookAntiqua"/>
              </a:rPr>
              <a:t> </a:t>
            </a:r>
            <a:r>
              <a:rPr lang="en-US" sz="2800" dirty="0" err="1" smtClean="0">
                <a:latin typeface="BookAntiqua"/>
              </a:rPr>
              <a:t>berikut</a:t>
            </a:r>
            <a:r>
              <a:rPr lang="en-US" sz="2800" dirty="0" smtClean="0">
                <a:latin typeface="BookAntiqua"/>
              </a:rPr>
              <a:t> !</a:t>
            </a:r>
            <a:endParaRPr lang="en-US" sz="2800" dirty="0" smtClean="0">
              <a:latin typeface="BookAntiqua"/>
            </a:endParaRPr>
          </a:p>
          <a:p>
            <a:pPr marL="514350" indent="-514350">
              <a:buAutoNum type="alphaLcPeriod"/>
            </a:pPr>
            <a:r>
              <a:rPr lang="en-US" sz="3600" b="0" i="0" u="none" strike="noStrike" dirty="0" smtClean="0">
                <a:latin typeface="BookAntiqua"/>
              </a:rPr>
              <a:t>8 </a:t>
            </a:r>
            <a:r>
              <a:rPr lang="en-US" sz="3600" b="0" i="0" u="none" strike="noStrike" dirty="0" err="1" smtClean="0">
                <a:latin typeface="BookAntiqua"/>
              </a:rPr>
              <a:t>dan</a:t>
            </a:r>
            <a:r>
              <a:rPr lang="en-US" sz="3600" b="0" i="0" u="none" strike="noStrike" dirty="0" smtClean="0">
                <a:latin typeface="BookAntiqua"/>
              </a:rPr>
              <a:t> 12</a:t>
            </a:r>
          </a:p>
          <a:p>
            <a:r>
              <a:rPr lang="en-US" sz="2400" b="0" i="0" u="none" strike="noStrike" dirty="0" err="1" smtClean="0">
                <a:latin typeface="BookAntiqua"/>
              </a:rPr>
              <a:t>Jawab</a:t>
            </a:r>
            <a:r>
              <a:rPr lang="en-US" sz="2400" b="0" i="0" u="none" strike="noStrike" dirty="0" smtClean="0">
                <a:latin typeface="BookAntiqua"/>
              </a:rPr>
              <a:t> :</a:t>
            </a:r>
          </a:p>
          <a:p>
            <a:r>
              <a:rPr lang="en-US" sz="2400" dirty="0" smtClean="0">
                <a:latin typeface="BookAntiqua"/>
              </a:rPr>
              <a:t>KPK </a:t>
            </a:r>
            <a:r>
              <a:rPr lang="en-US" sz="2400" dirty="0" err="1" smtClean="0">
                <a:latin typeface="BookAntiqua"/>
              </a:rPr>
              <a:t>dari</a:t>
            </a:r>
            <a:r>
              <a:rPr lang="en-US" sz="2400" dirty="0" smtClean="0">
                <a:latin typeface="BookAntiqua"/>
              </a:rPr>
              <a:t> 8 </a:t>
            </a:r>
            <a:r>
              <a:rPr lang="en-US" sz="2400" dirty="0" err="1" smtClean="0">
                <a:latin typeface="BookAntiqua"/>
              </a:rPr>
              <a:t>dan</a:t>
            </a:r>
            <a:r>
              <a:rPr lang="en-US" sz="2400" dirty="0" smtClean="0">
                <a:latin typeface="BookAntiqua"/>
              </a:rPr>
              <a:t> 12 = 24</a:t>
            </a:r>
          </a:p>
          <a:p>
            <a:r>
              <a:rPr lang="en-US" sz="2400" b="0" i="0" u="none" strike="noStrike" dirty="0" smtClean="0">
                <a:latin typeface="BookAntiqua"/>
              </a:rPr>
              <a:t>FPB </a:t>
            </a:r>
            <a:r>
              <a:rPr lang="en-US" sz="2400" b="0" i="0" u="none" strike="noStrike" dirty="0" err="1" smtClean="0">
                <a:latin typeface="BookAntiqua"/>
              </a:rPr>
              <a:t>dari</a:t>
            </a:r>
            <a:r>
              <a:rPr lang="en-US" sz="2400" b="0" i="0" u="none" strike="noStrike" dirty="0" smtClean="0">
                <a:latin typeface="BookAntiqua"/>
              </a:rPr>
              <a:t> 8 </a:t>
            </a:r>
            <a:r>
              <a:rPr lang="en-US" sz="2400" b="0" i="0" u="none" strike="noStrike" dirty="0" err="1" smtClean="0">
                <a:latin typeface="BookAntiqua"/>
              </a:rPr>
              <a:t>dan</a:t>
            </a:r>
            <a:r>
              <a:rPr lang="en-US" sz="2400" b="0" i="0" u="none" strike="noStrike" dirty="0" smtClean="0">
                <a:latin typeface="BookAntiqua"/>
              </a:rPr>
              <a:t> 12 = 2</a:t>
            </a:r>
          </a:p>
          <a:p>
            <a:endParaRPr lang="en-US" sz="3600" dirty="0">
              <a:latin typeface="BookAntiqua"/>
            </a:endParaRPr>
          </a:p>
          <a:p>
            <a:r>
              <a:rPr lang="en-US" sz="3600" b="0" i="0" u="none" strike="noStrike" dirty="0" smtClean="0">
                <a:latin typeface="BookAntiqua"/>
              </a:rPr>
              <a:t>b. 8p</a:t>
            </a:r>
            <a:r>
              <a:rPr lang="en-US" sz="3600" b="0" i="0" u="none" strike="noStrike" baseline="30000" dirty="0" smtClean="0">
                <a:latin typeface="BookAntiqua"/>
              </a:rPr>
              <a:t>3</a:t>
            </a:r>
            <a:r>
              <a:rPr lang="en-US" sz="3600" b="0" i="0" u="none" strike="noStrike" dirty="0" smtClean="0">
                <a:latin typeface="BookAntiqua"/>
              </a:rPr>
              <a:t>q</a:t>
            </a:r>
            <a:r>
              <a:rPr lang="en-US" sz="3600" b="0" i="0" u="none" strike="noStrike" baseline="30000" dirty="0" smtClean="0">
                <a:latin typeface="BookAntiqua"/>
              </a:rPr>
              <a:t>5</a:t>
            </a:r>
            <a:r>
              <a:rPr lang="en-US" sz="3600" b="0" i="0" u="none" strike="noStrike" dirty="0" smtClean="0">
                <a:latin typeface="BookAntiqua"/>
              </a:rPr>
              <a:t>r </a:t>
            </a:r>
            <a:r>
              <a:rPr lang="en-US" sz="3600" b="0" i="0" u="none" strike="noStrike" dirty="0" err="1" smtClean="0">
                <a:latin typeface="BookAntiqua"/>
              </a:rPr>
              <a:t>dan</a:t>
            </a:r>
            <a:r>
              <a:rPr lang="en-US" sz="3600" b="0" i="0" u="none" strike="noStrike" dirty="0" smtClean="0">
                <a:latin typeface="BookAntiqua"/>
              </a:rPr>
              <a:t> 12p</a:t>
            </a:r>
            <a:r>
              <a:rPr lang="en-US" sz="3600" b="0" i="0" u="none" strike="noStrike" baseline="30000" dirty="0" smtClean="0">
                <a:latin typeface="BookAntiqua"/>
              </a:rPr>
              <a:t>7</a:t>
            </a:r>
            <a:r>
              <a:rPr lang="en-US" sz="3600" b="0" i="0" u="none" strike="noStrike" dirty="0" smtClean="0">
                <a:latin typeface="BookAntiqua"/>
              </a:rPr>
              <a:t>q</a:t>
            </a:r>
            <a:r>
              <a:rPr lang="en-US" sz="3600" b="0" i="0" u="none" strike="noStrike" baseline="30000" dirty="0" smtClean="0">
                <a:latin typeface="BookAntiqua"/>
              </a:rPr>
              <a:t>2</a:t>
            </a:r>
          </a:p>
          <a:p>
            <a:r>
              <a:rPr lang="en-US" sz="2800" b="0" i="0" u="none" strike="noStrike" dirty="0" err="1" smtClean="0">
                <a:latin typeface="BookAntiqua"/>
              </a:rPr>
              <a:t>Jawab</a:t>
            </a:r>
            <a:r>
              <a:rPr lang="en-US" sz="2800" b="0" i="0" u="none" strike="noStrike" dirty="0" smtClean="0">
                <a:latin typeface="BookAntiqua"/>
              </a:rPr>
              <a:t> :</a:t>
            </a:r>
          </a:p>
          <a:p>
            <a:r>
              <a:rPr lang="en-US" sz="2800" dirty="0" smtClean="0">
                <a:latin typeface="BookAntiqua"/>
              </a:rPr>
              <a:t>KPK </a:t>
            </a:r>
            <a:r>
              <a:rPr lang="en-US" sz="2800" dirty="0" err="1" smtClean="0">
                <a:latin typeface="BookAntiqua"/>
              </a:rPr>
              <a:t>dari</a:t>
            </a:r>
            <a:r>
              <a:rPr lang="en-US" sz="2800" dirty="0" smtClean="0">
                <a:latin typeface="BookAntiqua"/>
              </a:rPr>
              <a:t> </a:t>
            </a:r>
            <a:r>
              <a:rPr lang="en-US" sz="2800" dirty="0">
                <a:latin typeface="BookAntiqua"/>
              </a:rPr>
              <a:t>8p</a:t>
            </a:r>
            <a:r>
              <a:rPr lang="en-US" sz="2800" baseline="30000" dirty="0">
                <a:latin typeface="BookAntiqua"/>
              </a:rPr>
              <a:t>3</a:t>
            </a:r>
            <a:r>
              <a:rPr lang="en-US" sz="2800" dirty="0">
                <a:latin typeface="BookAntiqua"/>
              </a:rPr>
              <a:t>q</a:t>
            </a:r>
            <a:r>
              <a:rPr lang="en-US" sz="2800" baseline="30000" dirty="0">
                <a:latin typeface="BookAntiqua"/>
              </a:rPr>
              <a:t>5</a:t>
            </a:r>
            <a:r>
              <a:rPr lang="en-US" sz="2800" dirty="0">
                <a:latin typeface="BookAntiqua"/>
              </a:rPr>
              <a:t>r </a:t>
            </a:r>
            <a:r>
              <a:rPr lang="en-US" sz="2800" dirty="0" err="1">
                <a:latin typeface="BookAntiqua"/>
              </a:rPr>
              <a:t>dan</a:t>
            </a:r>
            <a:r>
              <a:rPr lang="en-US" sz="2800" dirty="0">
                <a:latin typeface="BookAntiqua"/>
              </a:rPr>
              <a:t> </a:t>
            </a:r>
            <a:r>
              <a:rPr lang="en-US" sz="2800" dirty="0" smtClean="0">
                <a:latin typeface="BookAntiqua"/>
              </a:rPr>
              <a:t>12p</a:t>
            </a:r>
            <a:r>
              <a:rPr lang="en-US" sz="2800" baseline="30000" dirty="0" smtClean="0">
                <a:latin typeface="BookAntiqua"/>
              </a:rPr>
              <a:t>7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2 </a:t>
            </a:r>
            <a:r>
              <a:rPr lang="en-US" sz="2800" dirty="0" smtClean="0">
                <a:latin typeface="BookAntiqua"/>
              </a:rPr>
              <a:t>= 24 p</a:t>
            </a:r>
            <a:r>
              <a:rPr lang="en-US" sz="2800" baseline="30000" dirty="0" smtClean="0">
                <a:latin typeface="BookAntiqua"/>
              </a:rPr>
              <a:t>7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5</a:t>
            </a:r>
            <a:r>
              <a:rPr lang="en-US" sz="2800" dirty="0" smtClean="0">
                <a:latin typeface="BookAntiqua"/>
              </a:rPr>
              <a:t>r</a:t>
            </a:r>
          </a:p>
          <a:p>
            <a:r>
              <a:rPr lang="en-US" sz="2800" dirty="0" smtClean="0">
                <a:latin typeface="BookAntiqua"/>
              </a:rPr>
              <a:t>FPB </a:t>
            </a:r>
            <a:r>
              <a:rPr lang="en-US" sz="2800" dirty="0" err="1">
                <a:latin typeface="BookAntiqua"/>
              </a:rPr>
              <a:t>dari</a:t>
            </a:r>
            <a:r>
              <a:rPr lang="en-US" sz="2800" dirty="0">
                <a:latin typeface="BookAntiqua"/>
              </a:rPr>
              <a:t> 8p</a:t>
            </a:r>
            <a:r>
              <a:rPr lang="en-US" sz="2800" baseline="30000" dirty="0">
                <a:latin typeface="BookAntiqua"/>
              </a:rPr>
              <a:t>3</a:t>
            </a:r>
            <a:r>
              <a:rPr lang="en-US" sz="2800" dirty="0">
                <a:latin typeface="BookAntiqua"/>
              </a:rPr>
              <a:t>q</a:t>
            </a:r>
            <a:r>
              <a:rPr lang="en-US" sz="2800" baseline="30000" dirty="0">
                <a:latin typeface="BookAntiqua"/>
              </a:rPr>
              <a:t>5</a:t>
            </a:r>
            <a:r>
              <a:rPr lang="en-US" sz="2800" dirty="0">
                <a:latin typeface="BookAntiqua"/>
              </a:rPr>
              <a:t>r </a:t>
            </a:r>
            <a:r>
              <a:rPr lang="en-US" sz="2800" dirty="0" err="1">
                <a:latin typeface="BookAntiqua"/>
              </a:rPr>
              <a:t>dan</a:t>
            </a:r>
            <a:r>
              <a:rPr lang="en-US" sz="2800" dirty="0">
                <a:latin typeface="BookAntiqua"/>
              </a:rPr>
              <a:t> 12p</a:t>
            </a:r>
            <a:r>
              <a:rPr lang="en-US" sz="2800" baseline="30000" dirty="0">
                <a:latin typeface="BookAntiqua"/>
              </a:rPr>
              <a:t>7</a:t>
            </a:r>
            <a:r>
              <a:rPr lang="en-US" sz="2800" dirty="0">
                <a:latin typeface="BookAntiqua"/>
              </a:rPr>
              <a:t>q</a:t>
            </a:r>
            <a:r>
              <a:rPr lang="en-US" sz="2800" baseline="30000" dirty="0">
                <a:latin typeface="BookAntiqua"/>
              </a:rPr>
              <a:t>2 </a:t>
            </a:r>
            <a:r>
              <a:rPr lang="en-US" sz="2800" dirty="0">
                <a:latin typeface="BookAntiqua"/>
              </a:rPr>
              <a:t>= </a:t>
            </a:r>
            <a:r>
              <a:rPr lang="en-US" sz="2800" dirty="0" smtClean="0">
                <a:latin typeface="BookAntiqua"/>
              </a:rPr>
              <a:t>2 p</a:t>
            </a:r>
            <a:r>
              <a:rPr lang="en-US" sz="2800" baseline="30000" dirty="0" smtClean="0">
                <a:latin typeface="BookAntiqua"/>
              </a:rPr>
              <a:t>3</a:t>
            </a:r>
            <a:r>
              <a:rPr lang="en-US" sz="2800" dirty="0" smtClean="0">
                <a:latin typeface="BookAntiqua"/>
              </a:rPr>
              <a:t>q</a:t>
            </a:r>
            <a:r>
              <a:rPr lang="en-US" sz="2800" baseline="30000" dirty="0" smtClean="0">
                <a:latin typeface="BookAntiqua"/>
              </a:rPr>
              <a:t>2</a:t>
            </a:r>
            <a:endParaRPr lang="en-US" sz="2800" dirty="0">
              <a:latin typeface="BookAntiqua"/>
            </a:endParaRPr>
          </a:p>
        </p:txBody>
      </p:sp>
    </p:spTree>
    <p:extLst>
      <p:ext uri="{BB962C8B-B14F-4D97-AF65-F5344CB8AC3E}">
        <p14:creationId xmlns:p14="http://schemas.microsoft.com/office/powerpoint/2010/main" val="304992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75555" y="395647"/>
                <a:ext cx="11135127" cy="6132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>
                    <a:latin typeface="BookAntiqua"/>
                  </a:rPr>
                  <a:t>F</a:t>
                </a:r>
                <a:r>
                  <a:rPr lang="en-US" sz="2800" b="1" i="0" u="none" strike="noStrike" baseline="0" dirty="0" smtClean="0">
                    <a:latin typeface="BookAntiqua"/>
                  </a:rPr>
                  <a:t>. </a:t>
                </a:r>
                <a:r>
                  <a:rPr lang="en-US" sz="2800" b="1" i="0" u="none" strike="noStrike" baseline="0" dirty="0" err="1" smtClean="0">
                    <a:latin typeface="BookAntiqua"/>
                  </a:rPr>
                  <a:t>Pecahan</a:t>
                </a:r>
                <a:r>
                  <a:rPr lang="en-US" sz="2800" b="1" i="0" u="none" strike="noStrike" baseline="0" dirty="0" smtClean="0">
                    <a:latin typeface="BookAntiqua"/>
                  </a:rPr>
                  <a:t> </a:t>
                </a:r>
                <a:r>
                  <a:rPr lang="en-US" sz="2800" b="1" i="0" u="none" strike="noStrike" baseline="0" dirty="0" err="1" smtClean="0">
                    <a:latin typeface="BookAntiqua"/>
                  </a:rPr>
                  <a:t>Bentuk</a:t>
                </a:r>
                <a:r>
                  <a:rPr lang="en-US" sz="2800" b="1" i="0" u="none" strike="noStrike" dirty="0" smtClean="0">
                    <a:latin typeface="BookAntiqua"/>
                  </a:rPr>
                  <a:t> </a:t>
                </a:r>
                <a:r>
                  <a:rPr lang="en-US" sz="2800" b="1" i="0" u="none" strike="noStrike" dirty="0" err="1" smtClean="0">
                    <a:latin typeface="BookAntiqua"/>
                  </a:rPr>
                  <a:t>Aljabar</a:t>
                </a:r>
                <a:endParaRPr lang="en-US" sz="2800" b="1" i="0" u="none" strike="noStrike" baseline="0" dirty="0" smtClean="0">
                  <a:latin typeface="BookAntiqua"/>
                </a:endParaRPr>
              </a:p>
              <a:p>
                <a:r>
                  <a:rPr lang="en-US" sz="2800" dirty="0" err="1" smtClean="0">
                    <a:latin typeface="BookAntiqua"/>
                  </a:rPr>
                  <a:t>Contoh</a:t>
                </a:r>
                <a:r>
                  <a:rPr lang="en-US" sz="2800" dirty="0" smtClean="0">
                    <a:latin typeface="BookAntiqua"/>
                  </a:rPr>
                  <a:t> :</a:t>
                </a:r>
              </a:p>
              <a:p>
                <a:pPr/>
                <a14:m>
                  <m:oMath xmlns:m="http://schemas.openxmlformats.org/officeDocument/2006/math">
                    <m:box>
                      <m:box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4000" dirty="0" smtClean="0">
                    <a:latin typeface="BookAntiqua"/>
                  </a:rPr>
                  <a:t> ,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4000" dirty="0" smtClean="0">
                    <a:latin typeface="BookAntiqua"/>
                  </a:rPr>
                  <a:t> ,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4000" dirty="0" smtClean="0">
                    <a:latin typeface="BookAntiqua"/>
                  </a:rPr>
                  <a:t> ,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 −2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4000" dirty="0" smtClean="0">
                    <a:latin typeface="BookAntiqua"/>
                  </a:rPr>
                  <a:t> ,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4000" b="0" i="1" smtClean="0">
                                <a:latin typeface="Cambria Math" panose="02040503050406030204" pitchFamily="18" charset="0"/>
                              </a:rPr>
                              <m:t> −5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latin typeface="BookAntiqua"/>
                  </a:rPr>
                  <a:t> </a:t>
                </a:r>
              </a:p>
              <a:p>
                <a:pPr/>
                <a:r>
                  <a:rPr lang="en-US" sz="2800" b="1" dirty="0" smtClean="0">
                    <a:latin typeface="BookAntiqua"/>
                  </a:rPr>
                  <a:t>G. </a:t>
                </a:r>
                <a:r>
                  <a:rPr lang="en-US" sz="2800" b="1" dirty="0" err="1" smtClean="0">
                    <a:latin typeface="BookAntiqua"/>
                  </a:rPr>
                  <a:t>Operasi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Pecahan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>
                    <a:latin typeface="BookAntiqua"/>
                  </a:rPr>
                  <a:t>Bentuk</a:t>
                </a:r>
                <a:r>
                  <a:rPr lang="en-US" sz="2800" b="1" dirty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Aljabar</a:t>
                </a:r>
                <a:endParaRPr lang="en-US" sz="2800" b="1" dirty="0" smtClean="0">
                  <a:latin typeface="BookAntiqua"/>
                </a:endParaRPr>
              </a:p>
              <a:p>
                <a:pPr marL="457200" indent="-457200">
                  <a:buAutoNum type="arabicPeriod"/>
                </a:pPr>
                <a:r>
                  <a:rPr lang="en-US" sz="2400" dirty="0" err="1" smtClean="0">
                    <a:latin typeface="BookAntiqua"/>
                  </a:rPr>
                  <a:t>Penjumlahan</a:t>
                </a:r>
                <a:r>
                  <a:rPr lang="en-US" sz="2400" dirty="0" smtClean="0">
                    <a:latin typeface="BookAntiqua"/>
                  </a:rPr>
                  <a:t> </a:t>
                </a:r>
                <a:r>
                  <a:rPr lang="en-US" sz="2400" dirty="0" err="1" smtClean="0">
                    <a:latin typeface="BookAntiqua"/>
                  </a:rPr>
                  <a:t>dan</a:t>
                </a:r>
                <a:r>
                  <a:rPr lang="en-US" sz="2400" dirty="0" smtClean="0">
                    <a:latin typeface="BookAntiqua"/>
                  </a:rPr>
                  <a:t> </a:t>
                </a:r>
                <a:r>
                  <a:rPr lang="en-US" sz="2400" dirty="0" err="1" smtClean="0">
                    <a:latin typeface="BookAntiqua"/>
                  </a:rPr>
                  <a:t>Pengurangan</a:t>
                </a:r>
                <a:endParaRPr lang="en-US" sz="2400" dirty="0" smtClean="0">
                  <a:latin typeface="BookAntiqua"/>
                </a:endParaRPr>
              </a:p>
              <a:p>
                <a:pPr marL="457200"/>
                <a:r>
                  <a:rPr lang="en-US" sz="2400" dirty="0" err="1" smtClean="0">
                    <a:latin typeface="BookAntiqua"/>
                  </a:rPr>
                  <a:t>Contoh</a:t>
                </a:r>
                <a:r>
                  <a:rPr lang="en-US" sz="2400" dirty="0" smtClean="0">
                    <a:latin typeface="BookAntiqua"/>
                  </a:rPr>
                  <a:t> :</a:t>
                </a:r>
              </a:p>
              <a:p>
                <a:pPr marL="971550" indent="-51435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 + </m:t>
                        </m:r>
                        <m:box>
                          <m:box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r>
                  <a:rPr lang="en-US" sz="32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200" dirty="0" smtClean="0">
                    <a:latin typeface="BookAntiqua"/>
                  </a:rPr>
                  <a:t> +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15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32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+ 15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 smtClean="0">
                  <a:latin typeface="BookAntiqua"/>
                </a:endParaRPr>
              </a:p>
              <a:p>
                <a:pPr marL="914400" indent="-45720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8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box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8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12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12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 smtClean="0">
                  <a:latin typeface="BookAntiqua"/>
                </a:endParaRPr>
              </a:p>
              <a:p>
                <a:pPr marL="914400" indent="-457200">
                  <a:buAutoNum type="alphaLcPeriod"/>
                  <a:tabLst>
                    <a:tab pos="2514600" algn="l"/>
                  </a:tabLst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−5</m:t>
                            </m:r>
                          </m:den>
                        </m:f>
                      </m:e>
                    </m:box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−5)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−5)</m:t>
                            </m:r>
                          </m:den>
                        </m:f>
                      </m:e>
                    </m:box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5(3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−5)</m:t>
                            </m:r>
                          </m:den>
                        </m:f>
                      </m:e>
                    </m:box>
                  </m:oMath>
                </a14:m>
                <a:endParaRPr lang="en-US" sz="2800" dirty="0" smtClean="0">
                  <a:latin typeface="BookAntiqua"/>
                </a:endParaRPr>
              </a:p>
              <a:p>
                <a:pPr marL="457200">
                  <a:tabLst>
                    <a:tab pos="2514600" algn="l"/>
                  </a:tabLst>
                </a:pPr>
                <a:r>
                  <a:rPr lang="en-US" sz="2800" dirty="0">
                    <a:latin typeface="BookAntiqua"/>
                  </a:rPr>
                  <a:t>	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−10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endParaRPr lang="en-US" sz="2800" dirty="0" smtClean="0">
                  <a:latin typeface="BookAntiqua"/>
                </a:endParaRPr>
              </a:p>
              <a:p>
                <a:pPr marL="457200">
                  <a:tabLst>
                    <a:tab pos="2514600" algn="l"/>
                  </a:tabLst>
                </a:pPr>
                <a:r>
                  <a:rPr lang="en-US" sz="2800" dirty="0">
                    <a:latin typeface="BookAntiqua"/>
                  </a:rPr>
                  <a:t>	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−10−15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endParaRPr lang="en-US" sz="2800" dirty="0" smtClean="0">
                  <a:latin typeface="BookAntiqua"/>
                </a:endParaRPr>
              </a:p>
              <a:p>
                <a:pPr marL="457200">
                  <a:tabLst>
                    <a:tab pos="2514600" algn="l"/>
                  </a:tabLst>
                </a:pPr>
                <a:r>
                  <a:rPr lang="en-US" sz="2800" dirty="0">
                    <a:latin typeface="BookAntiqua"/>
                  </a:rPr>
                  <a:t>	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−11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−10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</m:oMath>
                </a14:m>
                <a:endParaRPr lang="en-US" sz="2400" dirty="0">
                  <a:latin typeface="BookAntiqua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55" y="395647"/>
                <a:ext cx="11135127" cy="6132000"/>
              </a:xfrm>
              <a:prstGeom prst="rect">
                <a:avLst/>
              </a:prstGeom>
              <a:blipFill rotWithShape="0">
                <a:blip r:embed="rId2"/>
                <a:stretch>
                  <a:fillRect l="-1094" t="-99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85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75555" y="395647"/>
                <a:ext cx="11135127" cy="491320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800" b="1" dirty="0" smtClean="0">
                    <a:latin typeface="BookAntiqua"/>
                  </a:rPr>
                  <a:t>G. </a:t>
                </a:r>
                <a:r>
                  <a:rPr lang="en-US" sz="2800" b="1" dirty="0" err="1" smtClean="0">
                    <a:latin typeface="BookAntiqua"/>
                  </a:rPr>
                  <a:t>Operasi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Pecahan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>
                    <a:latin typeface="BookAntiqua"/>
                  </a:rPr>
                  <a:t>Bentuk</a:t>
                </a:r>
                <a:r>
                  <a:rPr lang="en-US" sz="2800" b="1" dirty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Aljabar</a:t>
                </a:r>
                <a:endParaRPr lang="en-US" sz="2800" b="1" dirty="0" smtClean="0">
                  <a:latin typeface="BookAntiqua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sz="2400" dirty="0" err="1" smtClean="0">
                    <a:latin typeface="BookAntiqua"/>
                  </a:rPr>
                  <a:t>Perkalian</a:t>
                </a:r>
                <a:endParaRPr lang="en-US" sz="2400" dirty="0" smtClean="0">
                  <a:latin typeface="BookAntiqua"/>
                </a:endParaRPr>
              </a:p>
              <a:p>
                <a:pPr marL="457200"/>
                <a:r>
                  <a:rPr lang="en-US" sz="2400" dirty="0" err="1" smtClean="0">
                    <a:latin typeface="BookAntiqua"/>
                  </a:rPr>
                  <a:t>Contoh</a:t>
                </a:r>
                <a:r>
                  <a:rPr lang="en-US" sz="2400" dirty="0" smtClean="0">
                    <a:latin typeface="BookAntiqua"/>
                  </a:rPr>
                  <a:t> :</a:t>
                </a:r>
              </a:p>
              <a:p>
                <a:pPr marL="971550" indent="-51435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box>
                          <m:box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num>
                              <m:den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r>
                  <a:rPr lang="en-US" sz="32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3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5 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4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4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𝑌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2400" dirty="0" smtClean="0">
                  <a:latin typeface="BookAntiqua"/>
                </a:endParaRPr>
              </a:p>
              <a:p>
                <a:pPr marL="914400" indent="-45720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32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32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box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5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6</m:t>
                            </m:r>
                            <m:sSup>
                              <m:s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 smtClean="0">
                    <a:latin typeface="BookAntiqua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800" dirty="0" smtClean="0">
                  <a:latin typeface="BookAntiqua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endParaRPr lang="en-US" sz="2400" dirty="0" smtClean="0">
                  <a:latin typeface="BookAntiqua"/>
                </a:endParaRPr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sz="2400" dirty="0" err="1" smtClean="0">
                    <a:latin typeface="BookAntiqua"/>
                  </a:rPr>
                  <a:t>Pembagian</a:t>
                </a:r>
                <a:endParaRPr lang="en-US" sz="2400" dirty="0">
                  <a:latin typeface="BookAntiqua"/>
                </a:endParaRPr>
              </a:p>
              <a:p>
                <a:pPr marL="457200"/>
                <a:r>
                  <a:rPr lang="en-US" sz="2400" dirty="0" err="1">
                    <a:latin typeface="BookAntiqua"/>
                  </a:rPr>
                  <a:t>Contoh</a:t>
                </a:r>
                <a:r>
                  <a:rPr lang="en-US" sz="2400" dirty="0">
                    <a:latin typeface="BookAntiqua"/>
                  </a:rPr>
                  <a:t> :</a:t>
                </a:r>
              </a:p>
              <a:p>
                <a:pPr marL="971550" indent="-51435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: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box>
                          <m:box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num>
                              <m:den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den>
                            </m:f>
                          </m:e>
                        </m:box>
                      </m:e>
                    </m:box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:r>
                  <a:rPr lang="en-US" sz="2800" dirty="0" smtClean="0">
                    <a:latin typeface="BookAntiqu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den>
                        </m:f>
                      </m:e>
                    </m:box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800" dirty="0" smtClean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4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5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3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den>
                    </m:f>
                  </m:oMath>
                </a14:m>
                <a:r>
                  <a:rPr lang="en-US" sz="2800" dirty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𝑋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den>
                    </m:f>
                  </m:oMath>
                </a14:m>
                <a:endParaRPr lang="en-US" sz="2800" dirty="0">
                  <a:latin typeface="BookAntiqua"/>
                </a:endParaRPr>
              </a:p>
              <a:p>
                <a:pPr marL="914400" indent="-457200">
                  <a:buAutoNum type="alphaLcPeriod"/>
                </a:pP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800" dirty="0">
                    <a:latin typeface="BookAntiqua"/>
                  </a:rPr>
                  <a:t>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box>
                    <m:r>
                      <a:rPr lang="en-US" sz="2800" i="1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  <m:r>
                      <m:rPr>
                        <m:nor/>
                      </m:rPr>
                      <a:rPr lang="en-US" sz="2800" dirty="0">
                        <a:latin typeface="BookAntiqua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lang="en-US" sz="2800" dirty="0">
                        <a:latin typeface="BookAntiqua"/>
                      </a:rPr>
                      <m:t> 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den>
                        </m:f>
                      </m:e>
                    </m:box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box>
                      <m:box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box>
                  </m:oMath>
                </a14:m>
                <a:r>
                  <a:rPr lang="en-US" sz="2800" dirty="0">
                    <a:latin typeface="BookAntiqua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US" sz="2400" dirty="0" smtClean="0">
                  <a:latin typeface="BookAntiqua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55" y="395647"/>
                <a:ext cx="11135127" cy="4913204"/>
              </a:xfrm>
              <a:prstGeom prst="rect">
                <a:avLst/>
              </a:prstGeom>
              <a:blipFill rotWithShape="0">
                <a:blip r:embed="rId2"/>
                <a:stretch>
                  <a:fillRect l="-1094" t="-123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6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75555" y="395647"/>
                <a:ext cx="11135127" cy="313047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800" b="1" dirty="0" smtClean="0">
                    <a:latin typeface="BookAntiqua"/>
                  </a:rPr>
                  <a:t>H. </a:t>
                </a:r>
                <a:r>
                  <a:rPr lang="en-US" sz="2800" b="1" dirty="0" err="1" smtClean="0">
                    <a:latin typeface="BookAntiqua"/>
                  </a:rPr>
                  <a:t>Pemangkatan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Pecahan</a:t>
                </a:r>
                <a:r>
                  <a:rPr lang="en-US" sz="2800" b="1" dirty="0" smtClean="0">
                    <a:latin typeface="BookAntiqua"/>
                  </a:rPr>
                  <a:t> </a:t>
                </a:r>
                <a:r>
                  <a:rPr lang="en-US" sz="2800" b="1" dirty="0" err="1">
                    <a:latin typeface="BookAntiqua"/>
                  </a:rPr>
                  <a:t>Bentuk</a:t>
                </a:r>
                <a:r>
                  <a:rPr lang="en-US" sz="2800" b="1" dirty="0">
                    <a:latin typeface="BookAntiqua"/>
                  </a:rPr>
                  <a:t> </a:t>
                </a:r>
                <a:r>
                  <a:rPr lang="en-US" sz="2800" b="1" dirty="0" err="1" smtClean="0">
                    <a:latin typeface="BookAntiqua"/>
                  </a:rPr>
                  <a:t>Aljabar</a:t>
                </a:r>
                <a:endParaRPr lang="en-US" sz="2800" b="1" dirty="0" smtClean="0">
                  <a:latin typeface="BookAntiqua"/>
                </a:endParaRPr>
              </a:p>
              <a:p>
                <a:pPr marL="457200"/>
                <a:r>
                  <a:rPr lang="en-US" sz="2400" dirty="0" err="1" smtClean="0">
                    <a:latin typeface="BookAntiqua"/>
                  </a:rPr>
                  <a:t>Contoh</a:t>
                </a:r>
                <a:r>
                  <a:rPr lang="en-US" sz="2400" dirty="0" smtClean="0">
                    <a:latin typeface="BookAntiqua"/>
                  </a:rPr>
                  <a:t> :</a:t>
                </a:r>
              </a:p>
              <a:p>
                <a:pPr marL="971550" indent="-514350">
                  <a:buAutoNum type="alphaL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p>
                                  <m:sSupPr>
                                    <m:ctrlP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sSup>
                                  <m:sSupPr>
                                    <m:ctrlP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BookAntiqua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sz="2400" dirty="0" smtClean="0">
                  <a:latin typeface="BookAntiqua"/>
                </a:endParaRPr>
              </a:p>
              <a:p>
                <a:pPr marL="971550" indent="-514350">
                  <a:buAutoNum type="alphaLcPeriod"/>
                </a:pPr>
                <a:endParaRPr lang="en-US" sz="2400" dirty="0" smtClean="0">
                  <a:latin typeface="BookAntiqua"/>
                </a:endParaRPr>
              </a:p>
              <a:p>
                <a:pPr marL="914400" indent="-457200">
                  <a:buAutoNum type="alphaL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dirty="0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p>
                                    <m:r>
                                      <a:rPr lang="en-US" sz="2800" b="0" i="1" dirty="0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dirty="0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sz="2800" b="0" i="1" dirty="0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 −3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latin typeface="BookAntiqu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 −3)</m:t>
                            </m:r>
                          </m:e>
                          <m:sup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 −3)(2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 −3)</m:t>
                        </m:r>
                      </m:den>
                    </m:f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 −6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+9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BookAntiqua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 +9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BookAntiqua"/>
                  </a:rPr>
                  <a:t> </a:t>
                </a:r>
              </a:p>
              <a:p>
                <a:pPr marL="457200" indent="-457200">
                  <a:buFont typeface="+mj-lt"/>
                  <a:buAutoNum type="arabicPeriod" startAt="3"/>
                </a:pPr>
                <a:endParaRPr lang="en-US" sz="2400" dirty="0" smtClean="0">
                  <a:latin typeface="BookAntiqua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555" y="395647"/>
                <a:ext cx="11135127" cy="3130472"/>
              </a:xfrm>
              <a:prstGeom prst="rect">
                <a:avLst/>
              </a:prstGeom>
              <a:blipFill rotWithShape="0">
                <a:blip r:embed="rId2"/>
                <a:stretch>
                  <a:fillRect l="-1094" t="-194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61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360</Words>
  <Application>Microsoft Office PowerPoint</Application>
  <PresentationFormat>Widescreen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BookAntiqua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taufik</dc:creator>
  <cp:lastModifiedBy>taufik</cp:lastModifiedBy>
  <cp:revision>15</cp:revision>
  <dcterms:created xsi:type="dcterms:W3CDTF">2013-09-20T12:57:21Z</dcterms:created>
  <dcterms:modified xsi:type="dcterms:W3CDTF">2013-09-22T13:56:01Z</dcterms:modified>
</cp:coreProperties>
</file>